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4"/>
  </p:notesMasterIdLst>
  <p:sldIdLst>
    <p:sldId id="2561" r:id="rId2"/>
    <p:sldId id="2562" r:id="rId3"/>
    <p:sldId id="2563" r:id="rId4"/>
    <p:sldId id="2564" r:id="rId5"/>
    <p:sldId id="2565" r:id="rId6"/>
    <p:sldId id="2566" r:id="rId7"/>
    <p:sldId id="2567" r:id="rId8"/>
    <p:sldId id="2568" r:id="rId9"/>
    <p:sldId id="2569" r:id="rId10"/>
    <p:sldId id="2571" r:id="rId11"/>
    <p:sldId id="2572" r:id="rId12"/>
    <p:sldId id="2573" r:id="rId13"/>
    <p:sldId id="2574" r:id="rId14"/>
    <p:sldId id="2575" r:id="rId15"/>
    <p:sldId id="2576" r:id="rId16"/>
    <p:sldId id="2577" r:id="rId17"/>
    <p:sldId id="2578" r:id="rId18"/>
    <p:sldId id="2579" r:id="rId19"/>
    <p:sldId id="2580" r:id="rId20"/>
    <p:sldId id="2581" r:id="rId21"/>
    <p:sldId id="2582" r:id="rId22"/>
    <p:sldId id="2583" r:id="rId23"/>
    <p:sldId id="2584" r:id="rId24"/>
    <p:sldId id="2585" r:id="rId25"/>
    <p:sldId id="2586" r:id="rId26"/>
    <p:sldId id="2587" r:id="rId27"/>
    <p:sldId id="2588" r:id="rId28"/>
    <p:sldId id="2589" r:id="rId29"/>
    <p:sldId id="2590" r:id="rId30"/>
    <p:sldId id="2591" r:id="rId31"/>
    <p:sldId id="2592" r:id="rId32"/>
    <p:sldId id="2593"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Structure for Video Aid: Predicting Remaining Useful Life of Digital Twin Engines" id="{3DD0A9FD-49A3-49FF-A26D-81EE976EE911}">
          <p14:sldIdLst>
            <p14:sldId id="2561"/>
            <p14:sldId id="2562"/>
          </p14:sldIdLst>
        </p14:section>
        <p14:section name="Project Overview and Motivation" id="{E62DA64F-2303-4DE4-9946-E404DBC2AC3B}">
          <p14:sldIdLst>
            <p14:sldId id="2563"/>
            <p14:sldId id="2564"/>
            <p14:sldId id="2565"/>
          </p14:sldIdLst>
        </p14:section>
        <p14:section name="Problem Definition and Objectives" id="{46BD358A-E461-4B0E-9C1E-2AD79929AFD7}">
          <p14:sldIdLst>
            <p14:sldId id="2566"/>
            <p14:sldId id="2567"/>
            <p14:sldId id="2568"/>
          </p14:sldIdLst>
        </p14:section>
        <p14:section name="Technical Background: Digital Twins, PHM, and RUL" id="{01F5F9F7-ED6E-42FE-A495-FF1EB2794E02}">
          <p14:sldIdLst>
            <p14:sldId id="2569"/>
            <p14:sldId id="2571"/>
            <p14:sldId id="2572"/>
          </p14:sldIdLst>
        </p14:section>
        <p14:section name="Approach and Methodology" id="{67315B3B-6E55-40CD-B419-7DF52CB7A1F2}">
          <p14:sldIdLst>
            <p14:sldId id="2573"/>
            <p14:sldId id="2574"/>
            <p14:sldId id="2575"/>
            <p14:sldId id="2576"/>
          </p14:sldIdLst>
        </p14:section>
        <p14:section name="Dataset Exploration and Preprocessing Insights" id="{6961FA75-9B6B-40C2-B430-E5DBF1B309E2}">
          <p14:sldIdLst>
            <p14:sldId id="2577"/>
            <p14:sldId id="2578"/>
            <p14:sldId id="2579"/>
          </p14:sldIdLst>
        </p14:section>
        <p14:section name="Model Performance and Comparative Analysis" id="{62DB2B0A-ACC5-49EB-994E-7810F399CEE7}">
          <p14:sldIdLst>
            <p14:sldId id="2580"/>
            <p14:sldId id="2581"/>
            <p14:sldId id="2582"/>
            <p14:sldId id="2583"/>
          </p14:sldIdLst>
        </p14:section>
        <p14:section name="Diagnostic and Error Analysis" id="{2FB4D03A-5AEE-4333-BFC9-5544C12B3957}">
          <p14:sldIdLst>
            <p14:sldId id="2584"/>
            <p14:sldId id="2585"/>
            <p14:sldId id="2586"/>
            <p14:sldId id="2587"/>
            <p14:sldId id="2588"/>
          </p14:sldIdLst>
        </p14:section>
        <p14:section name="Limitations, Threats to Validity, and Key Findings" id="{1A18FDFA-6561-4B95-A9EE-302900E84418}">
          <p14:sldIdLst>
            <p14:sldId id="2589"/>
            <p14:sldId id="2590"/>
            <p14:sldId id="2591"/>
            <p14:sldId id="2592"/>
          </p14:sldIdLst>
        </p14:section>
        <p14:section name="Conclusion" id="{276ED9CA-3A15-4797-9267-CB209FC3AF79}">
          <p14:sldIdLst>
            <p14:sldId id="259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9" autoAdjust="0"/>
    <p:restoredTop sz="94660"/>
  </p:normalViewPr>
  <p:slideViewPr>
    <p:cSldViewPr snapToGrid="0">
      <p:cViewPr varScale="1">
        <p:scale>
          <a:sx n="137" d="100"/>
          <a:sy n="137" d="100"/>
        </p:scale>
        <p:origin x="1068" y="30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12.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12.jpe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C71EB0-D5A6-47E3-9BB2-1DF0D2F9E336}" type="doc">
      <dgm:prSet loTypeId="urn:microsoft.com/office/officeart/2024/3/layout/verticalVisualTextBlock1" loCatId="Picture" qsTypeId="urn:microsoft.com/office/officeart/2005/8/quickstyle/simple4" qsCatId="simple" csTypeId="urn:microsoft.com/office/officeart/2005/8/colors/accent0_3" csCatId="mainScheme" phldr="1"/>
      <dgm:spPr/>
      <dgm:t>
        <a:bodyPr/>
        <a:lstStyle/>
        <a:p>
          <a:endParaRPr lang="en-GB"/>
        </a:p>
      </dgm:t>
    </dgm:pt>
    <dgm:pt modelId="{D6580F18-2B9B-4F55-8454-C373F414F760}">
      <dgm:prSet/>
      <dgm:spPr/>
      <dgm:t>
        <a:bodyPr/>
        <a:lstStyle/>
        <a:p>
          <a:pPr>
            <a:lnSpc>
              <a:spcPct val="100000"/>
            </a:lnSpc>
            <a:defRPr b="1"/>
          </a:pPr>
          <a:r>
            <a:rPr lang="en-GB" dirty="0"/>
            <a:t>Root Mean Squared Error (RMSE)</a:t>
          </a:r>
        </a:p>
      </dgm:t>
    </dgm:pt>
    <dgm:pt modelId="{01750E25-ADFC-4399-B270-EBED405E82B3}" type="parTrans" cxnId="{C674E05E-6ECA-4B0A-9A4C-DB0547098357}">
      <dgm:prSet/>
      <dgm:spPr/>
      <dgm:t>
        <a:bodyPr/>
        <a:lstStyle/>
        <a:p>
          <a:endParaRPr lang="en-GB"/>
        </a:p>
      </dgm:t>
    </dgm:pt>
    <dgm:pt modelId="{1588E9CE-BC17-40F7-B33C-2EE6F85362EF}" type="sibTrans" cxnId="{C674E05E-6ECA-4B0A-9A4C-DB0547098357}">
      <dgm:prSet/>
      <dgm:spPr/>
      <dgm:t>
        <a:bodyPr/>
        <a:lstStyle/>
        <a:p>
          <a:pPr>
            <a:lnSpc>
              <a:spcPct val="100000"/>
            </a:lnSpc>
            <a:defRPr b="1"/>
          </a:pPr>
          <a:endParaRPr lang="en-GB"/>
        </a:p>
      </dgm:t>
    </dgm:pt>
    <dgm:pt modelId="{5F459664-2753-478E-8537-348B6F6D9E66}">
      <dgm:prSet/>
      <dgm:spPr/>
      <dgm:t>
        <a:bodyPr/>
        <a:lstStyle/>
        <a:p>
          <a:pPr>
            <a:lnSpc>
              <a:spcPct val="100000"/>
            </a:lnSpc>
          </a:pPr>
          <a:r>
            <a:rPr lang="en-GB"/>
            <a:t>RMSE measures average prediction error, giving more weight to larger mistakes for safety-critical applications.</a:t>
          </a:r>
        </a:p>
      </dgm:t>
    </dgm:pt>
    <dgm:pt modelId="{26B128C4-00E9-4710-B927-2DB7F294D1DC}" type="parTrans" cxnId="{AFEF84F5-B93F-41F4-8B4B-AFAB2A0F8905}">
      <dgm:prSet/>
      <dgm:spPr/>
      <dgm:t>
        <a:bodyPr/>
        <a:lstStyle/>
        <a:p>
          <a:endParaRPr lang="en-GB"/>
        </a:p>
      </dgm:t>
    </dgm:pt>
    <dgm:pt modelId="{92D473EC-509B-4FA9-BB56-A78BBDA0C488}" type="sibTrans" cxnId="{AFEF84F5-B93F-41F4-8B4B-AFAB2A0F8905}">
      <dgm:prSet/>
      <dgm:spPr/>
      <dgm:t>
        <a:bodyPr/>
        <a:lstStyle/>
        <a:p>
          <a:endParaRPr lang="en-GB"/>
        </a:p>
      </dgm:t>
    </dgm:pt>
    <dgm:pt modelId="{1C7D1D0B-F9A5-4DD4-A0F1-46CAD4E12FA8}">
      <dgm:prSet/>
      <dgm:spPr/>
      <dgm:t>
        <a:bodyPr/>
        <a:lstStyle/>
        <a:p>
          <a:pPr>
            <a:lnSpc>
              <a:spcPct val="100000"/>
            </a:lnSpc>
            <a:defRPr b="1"/>
          </a:pPr>
          <a:r>
            <a:rPr lang="en-GB" dirty="0"/>
            <a:t>Mean Absolute Error (MAE)</a:t>
          </a:r>
        </a:p>
      </dgm:t>
    </dgm:pt>
    <dgm:pt modelId="{2A6336F2-C24C-4A3D-AF8D-311F9D35F6BB}" type="parTrans" cxnId="{E1DC8E55-E09A-46E3-9CAC-F2CB5B589549}">
      <dgm:prSet/>
      <dgm:spPr/>
      <dgm:t>
        <a:bodyPr/>
        <a:lstStyle/>
        <a:p>
          <a:endParaRPr lang="en-GB"/>
        </a:p>
      </dgm:t>
    </dgm:pt>
    <dgm:pt modelId="{02938972-CFA7-45FD-8ECB-769F26319417}" type="sibTrans" cxnId="{E1DC8E55-E09A-46E3-9CAC-F2CB5B589549}">
      <dgm:prSet/>
      <dgm:spPr/>
      <dgm:t>
        <a:bodyPr/>
        <a:lstStyle/>
        <a:p>
          <a:pPr>
            <a:lnSpc>
              <a:spcPct val="100000"/>
            </a:lnSpc>
            <a:defRPr b="1"/>
          </a:pPr>
          <a:endParaRPr lang="en-GB"/>
        </a:p>
      </dgm:t>
    </dgm:pt>
    <dgm:pt modelId="{2CBACDDF-93B0-415F-A519-331FDD4D9178}">
      <dgm:prSet/>
      <dgm:spPr/>
      <dgm:t>
        <a:bodyPr/>
        <a:lstStyle/>
        <a:p>
          <a:pPr>
            <a:lnSpc>
              <a:spcPct val="100000"/>
            </a:lnSpc>
          </a:pPr>
          <a:r>
            <a:rPr lang="en-GB"/>
            <a:t>MAE calculates average absolute errors treating all mistakes equally, providing easier interpretation.</a:t>
          </a:r>
        </a:p>
      </dgm:t>
    </dgm:pt>
    <dgm:pt modelId="{8EBEA0CD-48C9-4C67-9E00-212835CF8FE3}" type="parTrans" cxnId="{11EFFAE7-7423-4FBE-9B34-72EF20DC5C21}">
      <dgm:prSet/>
      <dgm:spPr/>
      <dgm:t>
        <a:bodyPr/>
        <a:lstStyle/>
        <a:p>
          <a:endParaRPr lang="en-GB"/>
        </a:p>
      </dgm:t>
    </dgm:pt>
    <dgm:pt modelId="{1B3CBF40-2708-40C3-9D70-E53B4CD9C6ED}" type="sibTrans" cxnId="{11EFFAE7-7423-4FBE-9B34-72EF20DC5C21}">
      <dgm:prSet/>
      <dgm:spPr/>
      <dgm:t>
        <a:bodyPr/>
        <a:lstStyle/>
        <a:p>
          <a:endParaRPr lang="en-GB"/>
        </a:p>
      </dgm:t>
    </dgm:pt>
    <dgm:pt modelId="{29B79D7A-4289-46EF-A9F8-4C3FF9EC5BEE}">
      <dgm:prSet/>
      <dgm:spPr/>
      <dgm:t>
        <a:bodyPr/>
        <a:lstStyle/>
        <a:p>
          <a:pPr>
            <a:lnSpc>
              <a:spcPct val="100000"/>
            </a:lnSpc>
            <a:defRPr b="1"/>
          </a:pPr>
          <a:r>
            <a:rPr lang="en-GB" dirty="0"/>
            <a:t>Combined Metric Benefits</a:t>
          </a:r>
        </a:p>
      </dgm:t>
    </dgm:pt>
    <dgm:pt modelId="{E73B94A7-ECB7-4086-860B-0B15C1E88C10}" type="parTrans" cxnId="{F3276939-F631-4EE2-965D-5EAB540E2625}">
      <dgm:prSet/>
      <dgm:spPr/>
      <dgm:t>
        <a:bodyPr/>
        <a:lstStyle/>
        <a:p>
          <a:endParaRPr lang="en-GB"/>
        </a:p>
      </dgm:t>
    </dgm:pt>
    <dgm:pt modelId="{DFFDA25D-5344-45CE-87CA-F1F6FE00077D}" type="sibTrans" cxnId="{F3276939-F631-4EE2-965D-5EAB540E2625}">
      <dgm:prSet/>
      <dgm:spPr/>
      <dgm:t>
        <a:bodyPr/>
        <a:lstStyle/>
        <a:p>
          <a:endParaRPr lang="en-GB"/>
        </a:p>
      </dgm:t>
    </dgm:pt>
    <dgm:pt modelId="{9302CC34-F227-4F06-867A-D344A509B0DF}">
      <dgm:prSet/>
      <dgm:spPr/>
      <dgm:t>
        <a:bodyPr/>
        <a:lstStyle/>
        <a:p>
          <a:pPr>
            <a:lnSpc>
              <a:spcPct val="100000"/>
            </a:lnSpc>
          </a:pPr>
          <a:r>
            <a:rPr lang="en-GB" dirty="0"/>
            <a:t>Using both RMSE and MAE offers balanced evaluation and highlights occasional large errors affecting model reliability.</a:t>
          </a:r>
        </a:p>
      </dgm:t>
    </dgm:pt>
    <dgm:pt modelId="{0BC1F80F-96C8-4A14-80EF-F6287A14210C}" type="parTrans" cxnId="{DC92B35C-1635-49F6-9BF8-84E6FB452E85}">
      <dgm:prSet/>
      <dgm:spPr/>
      <dgm:t>
        <a:bodyPr/>
        <a:lstStyle/>
        <a:p>
          <a:endParaRPr lang="en-GB"/>
        </a:p>
      </dgm:t>
    </dgm:pt>
    <dgm:pt modelId="{8D50B0AE-DAB5-4689-8BE6-F2B6DE0E0B1D}" type="sibTrans" cxnId="{DC92B35C-1635-49F6-9BF8-84E6FB452E85}">
      <dgm:prSet/>
      <dgm:spPr/>
      <dgm:t>
        <a:bodyPr/>
        <a:lstStyle/>
        <a:p>
          <a:endParaRPr lang="en-GB"/>
        </a:p>
      </dgm:t>
    </dgm:pt>
    <dgm:pt modelId="{9C23CF47-A258-42F9-858C-C84EB534090A}" type="pres">
      <dgm:prSet presAssocID="{D2C71EB0-D5A6-47E3-9BB2-1DF0D2F9E336}" presName="Root" presStyleCnt="0">
        <dgm:presLayoutVars>
          <dgm:dir/>
          <dgm:resizeHandles val="exact"/>
        </dgm:presLayoutVars>
      </dgm:prSet>
      <dgm:spPr/>
    </dgm:pt>
    <dgm:pt modelId="{EB158F0D-D3AF-46F9-96D8-B601D4DDE766}" type="pres">
      <dgm:prSet presAssocID="{D6580F18-2B9B-4F55-8454-C373F414F760}" presName="Composite" presStyleCnt="0"/>
      <dgm:spPr/>
    </dgm:pt>
    <dgm:pt modelId="{D2D3DA2F-F4D0-412D-9440-6E8165CAFED4}" type="pres">
      <dgm:prSet presAssocID="{D6580F18-2B9B-4F55-8454-C373F414F760}"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15675" r="16823" b="-2"/>
          <a:stretch/>
        </a:blipFill>
      </dgm:spPr>
      <dgm:extLst>
        <a:ext uri="{E40237B7-FDA0-4F09-8148-C483321AD2D9}">
          <dgm14:cNvPr xmlns:dgm14="http://schemas.microsoft.com/office/drawing/2010/diagram" id="0" name="" descr="Vibrant multicolour checkered floor design"/>
        </a:ext>
      </dgm:extLst>
    </dgm:pt>
    <dgm:pt modelId="{4E17F583-19B9-49B2-B81B-7A23A3718FAA}" type="pres">
      <dgm:prSet presAssocID="{D6580F18-2B9B-4F55-8454-C373F414F760}" presName="Subtitle" presStyleLbl="revTx" presStyleIdx="0" presStyleCnt="6">
        <dgm:presLayoutVars>
          <dgm:chMax val="0"/>
          <dgm:bulletEnabled/>
        </dgm:presLayoutVars>
      </dgm:prSet>
      <dgm:spPr/>
    </dgm:pt>
    <dgm:pt modelId="{36AF4EAB-3FE7-49DC-A624-1F6059187B56}" type="pres">
      <dgm:prSet presAssocID="{D6580F18-2B9B-4F55-8454-C373F414F760}" presName="Description" presStyleLbl="revTx" presStyleIdx="1" presStyleCnt="6">
        <dgm:presLayoutVars>
          <dgm:bulletEnabled/>
        </dgm:presLayoutVars>
      </dgm:prSet>
      <dgm:spPr/>
    </dgm:pt>
    <dgm:pt modelId="{E98C1793-C091-47A3-8168-857DFD4EB4B2}" type="pres">
      <dgm:prSet presAssocID="{1588E9CE-BC17-40F7-B33C-2EE6F85362EF}" presName="sibTrans" presStyleLbl="sibTrans2D1" presStyleIdx="0" presStyleCnt="0"/>
      <dgm:spPr/>
    </dgm:pt>
    <dgm:pt modelId="{619856C6-E947-4E4D-B48C-6FEA3A228135}" type="pres">
      <dgm:prSet presAssocID="{1C7D1D0B-F9A5-4DD4-A0F1-46CAD4E12FA8}" presName="Composite" presStyleCnt="0"/>
      <dgm:spPr/>
    </dgm:pt>
    <dgm:pt modelId="{29036A4C-6477-470E-80F4-04BFBA776DF3}" type="pres">
      <dgm:prSet presAssocID="{1C7D1D0B-F9A5-4DD4-A0F1-46CAD4E12FA8}"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r="33249" b="-2"/>
          <a:stretch/>
        </a:blipFill>
      </dgm:spPr>
      <dgm:extLst>
        <a:ext uri="{E40237B7-FDA0-4F09-8148-C483321AD2D9}">
          <dgm14:cNvPr xmlns:dgm14="http://schemas.microsoft.com/office/drawing/2010/diagram" id="0" name="" descr="Shot of a businessman looking thoughtfully at a graph against a white background"/>
        </a:ext>
      </dgm:extLst>
    </dgm:pt>
    <dgm:pt modelId="{5850E7AB-6595-49C0-A24D-02A6E1DADEF5}" type="pres">
      <dgm:prSet presAssocID="{1C7D1D0B-F9A5-4DD4-A0F1-46CAD4E12FA8}" presName="Subtitle" presStyleLbl="revTx" presStyleIdx="2" presStyleCnt="6">
        <dgm:presLayoutVars>
          <dgm:chMax val="0"/>
          <dgm:bulletEnabled/>
        </dgm:presLayoutVars>
      </dgm:prSet>
      <dgm:spPr/>
    </dgm:pt>
    <dgm:pt modelId="{17118837-E4FA-40DE-9573-FC50F37C6A7C}" type="pres">
      <dgm:prSet presAssocID="{1C7D1D0B-F9A5-4DD4-A0F1-46CAD4E12FA8}" presName="Description" presStyleLbl="revTx" presStyleIdx="3" presStyleCnt="6">
        <dgm:presLayoutVars>
          <dgm:bulletEnabled/>
        </dgm:presLayoutVars>
      </dgm:prSet>
      <dgm:spPr/>
    </dgm:pt>
    <dgm:pt modelId="{954DC9B5-9598-4253-8E00-70830749E924}" type="pres">
      <dgm:prSet presAssocID="{02938972-CFA7-45FD-8ECB-769F26319417}" presName="sibTrans" presStyleLbl="sibTrans2D1" presStyleIdx="0" presStyleCnt="0"/>
      <dgm:spPr/>
    </dgm:pt>
    <dgm:pt modelId="{FD8519E8-167D-494D-94CF-2C126FADD99B}" type="pres">
      <dgm:prSet presAssocID="{29B79D7A-4289-46EF-A9F8-4C3FF9EC5BEE}" presName="Composite" presStyleCnt="0"/>
      <dgm:spPr/>
    </dgm:pt>
    <dgm:pt modelId="{48A11B51-648C-419D-856F-2D38640BF66B}" type="pres">
      <dgm:prSet presAssocID="{29B79D7A-4289-46EF-A9F8-4C3FF9EC5BEE}"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15448" r="17801" b="-2"/>
          <a:stretch/>
        </a:blipFill>
      </dgm:spPr>
      <dgm:extLst>
        <a:ext uri="{E40237B7-FDA0-4F09-8148-C483321AD2D9}">
          <dgm14:cNvPr xmlns:dgm14="http://schemas.microsoft.com/office/drawing/2010/diagram" id="0" name="" descr="Values pinned on noticeboard"/>
        </a:ext>
      </dgm:extLst>
    </dgm:pt>
    <dgm:pt modelId="{37C6CAD5-7232-43D2-B641-B0E44BF9C0E1}" type="pres">
      <dgm:prSet presAssocID="{29B79D7A-4289-46EF-A9F8-4C3FF9EC5BEE}" presName="Subtitle" presStyleLbl="revTx" presStyleIdx="4" presStyleCnt="6">
        <dgm:presLayoutVars>
          <dgm:chMax val="0"/>
          <dgm:bulletEnabled/>
        </dgm:presLayoutVars>
      </dgm:prSet>
      <dgm:spPr/>
    </dgm:pt>
    <dgm:pt modelId="{EBE94EC9-BC55-4DEE-A9F7-9D5E905F6EE6}" type="pres">
      <dgm:prSet presAssocID="{29B79D7A-4289-46EF-A9F8-4C3FF9EC5BEE}" presName="Description" presStyleLbl="revTx" presStyleIdx="5" presStyleCnt="6">
        <dgm:presLayoutVars>
          <dgm:bulletEnabled/>
        </dgm:presLayoutVars>
      </dgm:prSet>
      <dgm:spPr/>
    </dgm:pt>
  </dgm:ptLst>
  <dgm:cxnLst>
    <dgm:cxn modelId="{E01B5823-1D37-473C-B2B0-4E43F4210416}" type="presOf" srcId="{1C7D1D0B-F9A5-4DD4-A0F1-46CAD4E12FA8}" destId="{5850E7AB-6595-49C0-A24D-02A6E1DADEF5}" srcOrd="0" destOrd="0" presId="urn:microsoft.com/office/officeart/2024/3/layout/verticalVisualTextBlock1"/>
    <dgm:cxn modelId="{77888833-5C24-455F-B3D3-78EC8E0BB97E}" type="presOf" srcId="{9302CC34-F227-4F06-867A-D344A509B0DF}" destId="{EBE94EC9-BC55-4DEE-A9F7-9D5E905F6EE6}" srcOrd="0" destOrd="0" presId="urn:microsoft.com/office/officeart/2024/3/layout/verticalVisualTextBlock1"/>
    <dgm:cxn modelId="{F3276939-F631-4EE2-965D-5EAB540E2625}" srcId="{D2C71EB0-D5A6-47E3-9BB2-1DF0D2F9E336}" destId="{29B79D7A-4289-46EF-A9F8-4C3FF9EC5BEE}" srcOrd="2" destOrd="0" parTransId="{E73B94A7-ECB7-4086-860B-0B15C1E88C10}" sibTransId="{DFFDA25D-5344-45CE-87CA-F1F6FE00077D}"/>
    <dgm:cxn modelId="{DC92B35C-1635-49F6-9BF8-84E6FB452E85}" srcId="{29B79D7A-4289-46EF-A9F8-4C3FF9EC5BEE}" destId="{9302CC34-F227-4F06-867A-D344A509B0DF}" srcOrd="0" destOrd="0" parTransId="{0BC1F80F-96C8-4A14-80EF-F6287A14210C}" sibTransId="{8D50B0AE-DAB5-4689-8BE6-F2B6DE0E0B1D}"/>
    <dgm:cxn modelId="{C674E05E-6ECA-4B0A-9A4C-DB0547098357}" srcId="{D2C71EB0-D5A6-47E3-9BB2-1DF0D2F9E336}" destId="{D6580F18-2B9B-4F55-8454-C373F414F760}" srcOrd="0" destOrd="0" parTransId="{01750E25-ADFC-4399-B270-EBED405E82B3}" sibTransId="{1588E9CE-BC17-40F7-B33C-2EE6F85362EF}"/>
    <dgm:cxn modelId="{095BAB44-51C1-4C05-A637-858587E1ED2B}" type="presOf" srcId="{D6580F18-2B9B-4F55-8454-C373F414F760}" destId="{4E17F583-19B9-49B2-B81B-7A23A3718FAA}" srcOrd="0" destOrd="0" presId="urn:microsoft.com/office/officeart/2024/3/layout/verticalVisualTextBlock1"/>
    <dgm:cxn modelId="{A5D0B54F-F086-47A2-A375-5F4A982FED30}" type="presOf" srcId="{2CBACDDF-93B0-415F-A519-331FDD4D9178}" destId="{17118837-E4FA-40DE-9573-FC50F37C6A7C}" srcOrd="0" destOrd="0" presId="urn:microsoft.com/office/officeart/2024/3/layout/verticalVisualTextBlock1"/>
    <dgm:cxn modelId="{E1DC8E55-E09A-46E3-9CAC-F2CB5B589549}" srcId="{D2C71EB0-D5A6-47E3-9BB2-1DF0D2F9E336}" destId="{1C7D1D0B-F9A5-4DD4-A0F1-46CAD4E12FA8}" srcOrd="1" destOrd="0" parTransId="{2A6336F2-C24C-4A3D-AF8D-311F9D35F6BB}" sibTransId="{02938972-CFA7-45FD-8ECB-769F26319417}"/>
    <dgm:cxn modelId="{F8A53F9E-981B-467B-9854-114CD465D4B0}" type="presOf" srcId="{1588E9CE-BC17-40F7-B33C-2EE6F85362EF}" destId="{E98C1793-C091-47A3-8168-857DFD4EB4B2}" srcOrd="0" destOrd="0" presId="urn:microsoft.com/office/officeart/2024/3/layout/verticalVisualTextBlock1"/>
    <dgm:cxn modelId="{6C1701AD-0675-4CDD-8CE6-DAE276B95181}" type="presOf" srcId="{D2C71EB0-D5A6-47E3-9BB2-1DF0D2F9E336}" destId="{9C23CF47-A258-42F9-858C-C84EB534090A}" srcOrd="0" destOrd="0" presId="urn:microsoft.com/office/officeart/2024/3/layout/verticalVisualTextBlock1"/>
    <dgm:cxn modelId="{B426D3B4-D436-4768-93CB-E065C1CECD94}" type="presOf" srcId="{5F459664-2753-478E-8537-348B6F6D9E66}" destId="{36AF4EAB-3FE7-49DC-A624-1F6059187B56}" srcOrd="0" destOrd="0" presId="urn:microsoft.com/office/officeart/2024/3/layout/verticalVisualTextBlock1"/>
    <dgm:cxn modelId="{4C57B4BA-B3F0-41FD-A9CD-12A8017D4CC0}" type="presOf" srcId="{02938972-CFA7-45FD-8ECB-769F26319417}" destId="{954DC9B5-9598-4253-8E00-70830749E924}" srcOrd="0" destOrd="0" presId="urn:microsoft.com/office/officeart/2024/3/layout/verticalVisualTextBlock1"/>
    <dgm:cxn modelId="{11EFFAE7-7423-4FBE-9B34-72EF20DC5C21}" srcId="{1C7D1D0B-F9A5-4DD4-A0F1-46CAD4E12FA8}" destId="{2CBACDDF-93B0-415F-A519-331FDD4D9178}" srcOrd="0" destOrd="0" parTransId="{8EBEA0CD-48C9-4C67-9E00-212835CF8FE3}" sibTransId="{1B3CBF40-2708-40C3-9D70-E53B4CD9C6ED}"/>
    <dgm:cxn modelId="{AFEF84F5-B93F-41F4-8B4B-AFAB2A0F8905}" srcId="{D6580F18-2B9B-4F55-8454-C373F414F760}" destId="{5F459664-2753-478E-8537-348B6F6D9E66}" srcOrd="0" destOrd="0" parTransId="{26B128C4-00E9-4710-B927-2DB7F294D1DC}" sibTransId="{92D473EC-509B-4FA9-BB56-A78BBDA0C488}"/>
    <dgm:cxn modelId="{572544F8-02B5-414C-9480-014B8B55FA1D}" type="presOf" srcId="{29B79D7A-4289-46EF-A9F8-4C3FF9EC5BEE}" destId="{37C6CAD5-7232-43D2-B641-B0E44BF9C0E1}" srcOrd="0" destOrd="0" presId="urn:microsoft.com/office/officeart/2024/3/layout/verticalVisualTextBlock1"/>
    <dgm:cxn modelId="{8FA48339-7F23-4486-8120-E2116C8C6D1F}" type="presParOf" srcId="{9C23CF47-A258-42F9-858C-C84EB534090A}" destId="{EB158F0D-D3AF-46F9-96D8-B601D4DDE766}" srcOrd="0" destOrd="0" presId="urn:microsoft.com/office/officeart/2024/3/layout/verticalVisualTextBlock1"/>
    <dgm:cxn modelId="{9898316C-D71F-4FB5-B16A-E0036F52D07F}" type="presParOf" srcId="{EB158F0D-D3AF-46F9-96D8-B601D4DDE766}" destId="{D2D3DA2F-F4D0-412D-9440-6E8165CAFED4}" srcOrd="0" destOrd="0" presId="urn:microsoft.com/office/officeart/2024/3/layout/verticalVisualTextBlock1"/>
    <dgm:cxn modelId="{792525DE-164B-4FDB-A690-1E5EFD76AA41}" type="presParOf" srcId="{EB158F0D-D3AF-46F9-96D8-B601D4DDE766}" destId="{4E17F583-19B9-49B2-B81B-7A23A3718FAA}" srcOrd="1" destOrd="0" presId="urn:microsoft.com/office/officeart/2024/3/layout/verticalVisualTextBlock1"/>
    <dgm:cxn modelId="{65FE05E4-213C-4A7B-9780-F016D015A63A}" type="presParOf" srcId="{EB158F0D-D3AF-46F9-96D8-B601D4DDE766}" destId="{36AF4EAB-3FE7-49DC-A624-1F6059187B56}" srcOrd="2" destOrd="0" presId="urn:microsoft.com/office/officeart/2024/3/layout/verticalVisualTextBlock1"/>
    <dgm:cxn modelId="{4219C0B4-6906-45D9-AD87-E8F2D7F164CA}" type="presParOf" srcId="{9C23CF47-A258-42F9-858C-C84EB534090A}" destId="{E98C1793-C091-47A3-8168-857DFD4EB4B2}" srcOrd="1" destOrd="0" presId="urn:microsoft.com/office/officeart/2024/3/layout/verticalVisualTextBlock1"/>
    <dgm:cxn modelId="{5AF9AF35-E6F1-4699-A77F-5971523A1362}" type="presParOf" srcId="{9C23CF47-A258-42F9-858C-C84EB534090A}" destId="{619856C6-E947-4E4D-B48C-6FEA3A228135}" srcOrd="2" destOrd="0" presId="urn:microsoft.com/office/officeart/2024/3/layout/verticalVisualTextBlock1"/>
    <dgm:cxn modelId="{EFA04E22-D2B2-49FD-91F7-9E56347985B8}" type="presParOf" srcId="{619856C6-E947-4E4D-B48C-6FEA3A228135}" destId="{29036A4C-6477-470E-80F4-04BFBA776DF3}" srcOrd="0" destOrd="0" presId="urn:microsoft.com/office/officeart/2024/3/layout/verticalVisualTextBlock1"/>
    <dgm:cxn modelId="{908D1ED5-DE56-4E3C-87BA-2D9076AF8BC0}" type="presParOf" srcId="{619856C6-E947-4E4D-B48C-6FEA3A228135}" destId="{5850E7AB-6595-49C0-A24D-02A6E1DADEF5}" srcOrd="1" destOrd="0" presId="urn:microsoft.com/office/officeart/2024/3/layout/verticalVisualTextBlock1"/>
    <dgm:cxn modelId="{CEFA44D8-4E87-49D2-8DCB-96B4CE8CD29A}" type="presParOf" srcId="{619856C6-E947-4E4D-B48C-6FEA3A228135}" destId="{17118837-E4FA-40DE-9573-FC50F37C6A7C}" srcOrd="2" destOrd="0" presId="urn:microsoft.com/office/officeart/2024/3/layout/verticalVisualTextBlock1"/>
    <dgm:cxn modelId="{18EAABC4-4602-4BD8-9842-66F4FC8D4C2A}" type="presParOf" srcId="{9C23CF47-A258-42F9-858C-C84EB534090A}" destId="{954DC9B5-9598-4253-8E00-70830749E924}" srcOrd="3" destOrd="0" presId="urn:microsoft.com/office/officeart/2024/3/layout/verticalVisualTextBlock1"/>
    <dgm:cxn modelId="{06DCAEBE-D04C-4D56-BFB2-6856C9CE76DA}" type="presParOf" srcId="{9C23CF47-A258-42F9-858C-C84EB534090A}" destId="{FD8519E8-167D-494D-94CF-2C126FADD99B}" srcOrd="4" destOrd="0" presId="urn:microsoft.com/office/officeart/2024/3/layout/verticalVisualTextBlock1"/>
    <dgm:cxn modelId="{ACC79279-1EB2-478E-9B72-7322084FB249}" type="presParOf" srcId="{FD8519E8-167D-494D-94CF-2C126FADD99B}" destId="{48A11B51-648C-419D-856F-2D38640BF66B}" srcOrd="0" destOrd="0" presId="urn:microsoft.com/office/officeart/2024/3/layout/verticalVisualTextBlock1"/>
    <dgm:cxn modelId="{9DDFCE93-B065-490D-9693-31437D14E921}" type="presParOf" srcId="{FD8519E8-167D-494D-94CF-2C126FADD99B}" destId="{37C6CAD5-7232-43D2-B641-B0E44BF9C0E1}" srcOrd="1" destOrd="0" presId="urn:microsoft.com/office/officeart/2024/3/layout/verticalVisualTextBlock1"/>
    <dgm:cxn modelId="{9D7FE1A5-F754-4247-ADB4-06C221CC75B5}" type="presParOf" srcId="{FD8519E8-167D-494D-94CF-2C126FADD99B}" destId="{EBE94EC9-BC55-4DEE-A9F7-9D5E905F6EE6}"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665714-2D15-4AF0-A472-12A2F904C3B9}" type="doc">
      <dgm:prSet loTypeId="urn:microsoft.com/office/officeart/2024/3/layout/hArchList1" loCatId="List" qsTypeId="urn:microsoft.com/office/officeart/2005/8/quickstyle/simple2" qsCatId="simple" csTypeId="urn:microsoft.com/office/officeart/2005/8/colors/accent6_2" csCatId="accent6" phldr="1"/>
      <dgm:spPr/>
      <dgm:t>
        <a:bodyPr/>
        <a:lstStyle/>
        <a:p>
          <a:endParaRPr lang="en-US"/>
        </a:p>
      </dgm:t>
    </dgm:pt>
    <dgm:pt modelId="{46CF38AE-0781-4176-8181-C72CE9CAA447}">
      <dgm:prSet/>
      <dgm:spPr/>
      <dgm:t>
        <a:bodyPr/>
        <a:lstStyle/>
        <a:p>
          <a:pPr>
            <a:lnSpc>
              <a:spcPct val="100000"/>
            </a:lnSpc>
            <a:defRPr b="1"/>
          </a:pPr>
          <a:r>
            <a:rPr lang="en-GB"/>
            <a:t>Deep Learning Potential</a:t>
          </a:r>
          <a:endParaRPr lang="en-US"/>
        </a:p>
      </dgm:t>
    </dgm:pt>
    <dgm:pt modelId="{B4B29516-93FE-49FA-92C2-4FE3D414866C}" type="parTrans" cxnId="{D7EDB590-A5F5-4E4A-85FB-9DE633BA982F}">
      <dgm:prSet/>
      <dgm:spPr/>
      <dgm:t>
        <a:bodyPr/>
        <a:lstStyle/>
        <a:p>
          <a:endParaRPr lang="en-US"/>
        </a:p>
      </dgm:t>
    </dgm:pt>
    <dgm:pt modelId="{5E29D53D-7566-4B6B-BFE1-5E5C13A58939}" type="sibTrans" cxnId="{D7EDB590-A5F5-4E4A-85FB-9DE633BA982F}">
      <dgm:prSet/>
      <dgm:spPr/>
      <dgm:t>
        <a:bodyPr/>
        <a:lstStyle/>
        <a:p>
          <a:pPr>
            <a:lnSpc>
              <a:spcPct val="100000"/>
            </a:lnSpc>
            <a:defRPr b="1"/>
          </a:pPr>
          <a:endParaRPr lang="en-US"/>
        </a:p>
      </dgm:t>
    </dgm:pt>
    <dgm:pt modelId="{B3B9C592-5901-4AEA-A3DA-05AF06EAE198}">
      <dgm:prSet/>
      <dgm:spPr/>
      <dgm:t>
        <a:bodyPr/>
        <a:lstStyle/>
        <a:p>
          <a:pPr>
            <a:lnSpc>
              <a:spcPct val="100000"/>
            </a:lnSpc>
          </a:pPr>
          <a:r>
            <a:rPr lang="en-GB" dirty="0"/>
            <a:t>Deep learning techniques enable accurate predictions of engine Remaining Useful Life, enhancing maintenance schedules.</a:t>
          </a:r>
          <a:endParaRPr lang="en-US" dirty="0"/>
        </a:p>
      </dgm:t>
    </dgm:pt>
    <dgm:pt modelId="{4A51D704-9297-4AB9-A45E-AB722F59056B}" type="parTrans" cxnId="{BEFA1BF3-4401-44F4-A9D6-83228C369D51}">
      <dgm:prSet/>
      <dgm:spPr/>
      <dgm:t>
        <a:bodyPr/>
        <a:lstStyle/>
        <a:p>
          <a:endParaRPr lang="en-US"/>
        </a:p>
      </dgm:t>
    </dgm:pt>
    <dgm:pt modelId="{5081359B-C7DD-4C72-91F2-2BD6F92283ED}" type="sibTrans" cxnId="{BEFA1BF3-4401-44F4-A9D6-83228C369D51}">
      <dgm:prSet/>
      <dgm:spPr/>
      <dgm:t>
        <a:bodyPr/>
        <a:lstStyle/>
        <a:p>
          <a:endParaRPr lang="en-US"/>
        </a:p>
      </dgm:t>
    </dgm:pt>
    <dgm:pt modelId="{05963823-2121-400D-9F98-B79E33DF7D41}">
      <dgm:prSet/>
      <dgm:spPr/>
      <dgm:t>
        <a:bodyPr/>
        <a:lstStyle/>
        <a:p>
          <a:pPr>
            <a:lnSpc>
              <a:spcPct val="100000"/>
            </a:lnSpc>
            <a:defRPr b="1"/>
          </a:pPr>
          <a:r>
            <a:rPr lang="en-GB"/>
            <a:t>Digital Twin Integration</a:t>
          </a:r>
          <a:endParaRPr lang="en-US"/>
        </a:p>
      </dgm:t>
    </dgm:pt>
    <dgm:pt modelId="{6FFA42C9-7CB7-4ECE-AC0F-39D744BCEA43}" type="parTrans" cxnId="{8B881F5A-7C69-4ADA-8478-5E55CA76F020}">
      <dgm:prSet/>
      <dgm:spPr/>
      <dgm:t>
        <a:bodyPr/>
        <a:lstStyle/>
        <a:p>
          <a:endParaRPr lang="en-US"/>
        </a:p>
      </dgm:t>
    </dgm:pt>
    <dgm:pt modelId="{9CDB8D81-F818-4DE7-9B8E-7E8BB5A8C5EC}" type="sibTrans" cxnId="{8B881F5A-7C69-4ADA-8478-5E55CA76F020}">
      <dgm:prSet/>
      <dgm:spPr/>
      <dgm:t>
        <a:bodyPr/>
        <a:lstStyle/>
        <a:p>
          <a:pPr>
            <a:lnSpc>
              <a:spcPct val="100000"/>
            </a:lnSpc>
            <a:defRPr b="1"/>
          </a:pPr>
          <a:endParaRPr lang="en-US"/>
        </a:p>
      </dgm:t>
    </dgm:pt>
    <dgm:pt modelId="{39F562F2-C642-4A6F-A863-71E60AA0B6BA}">
      <dgm:prSet/>
      <dgm:spPr/>
      <dgm:t>
        <a:bodyPr/>
        <a:lstStyle/>
        <a:p>
          <a:pPr>
            <a:lnSpc>
              <a:spcPct val="100000"/>
            </a:lnSpc>
          </a:pPr>
          <a:r>
            <a:rPr lang="en-GB" dirty="0"/>
            <a:t>Digital twins simulate engine conditions in real time, improving prediction accuracy and operational insights.</a:t>
          </a:r>
          <a:endParaRPr lang="en-US" dirty="0"/>
        </a:p>
      </dgm:t>
    </dgm:pt>
    <dgm:pt modelId="{A3E3AE23-B6F4-4A32-A63F-5F59E8DB559D}" type="parTrans" cxnId="{E4E48B34-975F-4576-B8BF-27193C832C1A}">
      <dgm:prSet/>
      <dgm:spPr/>
      <dgm:t>
        <a:bodyPr/>
        <a:lstStyle/>
        <a:p>
          <a:endParaRPr lang="en-US"/>
        </a:p>
      </dgm:t>
    </dgm:pt>
    <dgm:pt modelId="{BB957126-0194-4D0B-9DEE-CCF769683F5D}" type="sibTrans" cxnId="{E4E48B34-975F-4576-B8BF-27193C832C1A}">
      <dgm:prSet/>
      <dgm:spPr/>
      <dgm:t>
        <a:bodyPr/>
        <a:lstStyle/>
        <a:p>
          <a:endParaRPr lang="en-US"/>
        </a:p>
      </dgm:t>
    </dgm:pt>
    <dgm:pt modelId="{91824893-B791-45A9-8FB9-408CFE3B2FE1}">
      <dgm:prSet/>
      <dgm:spPr/>
      <dgm:t>
        <a:bodyPr/>
        <a:lstStyle/>
        <a:p>
          <a:pPr>
            <a:lnSpc>
              <a:spcPct val="100000"/>
            </a:lnSpc>
            <a:defRPr b="1"/>
          </a:pPr>
          <a:r>
            <a:rPr lang="en-GB"/>
            <a:t>Aviation Maintenance Benefits</a:t>
          </a:r>
          <a:endParaRPr lang="en-US"/>
        </a:p>
      </dgm:t>
    </dgm:pt>
    <dgm:pt modelId="{F26A5A5C-2D8D-466C-A9CC-2D7249E765D7}" type="parTrans" cxnId="{FE85EB42-8A83-4BEB-99F5-7DA536B14D69}">
      <dgm:prSet/>
      <dgm:spPr/>
      <dgm:t>
        <a:bodyPr/>
        <a:lstStyle/>
        <a:p>
          <a:endParaRPr lang="en-US"/>
        </a:p>
      </dgm:t>
    </dgm:pt>
    <dgm:pt modelId="{C5D63B0D-1CBE-499A-BA95-C26BF736D2B7}" type="sibTrans" cxnId="{FE85EB42-8A83-4BEB-99F5-7DA536B14D69}">
      <dgm:prSet/>
      <dgm:spPr/>
      <dgm:t>
        <a:bodyPr/>
        <a:lstStyle/>
        <a:p>
          <a:endParaRPr lang="en-US"/>
        </a:p>
      </dgm:t>
    </dgm:pt>
    <dgm:pt modelId="{9558F7DA-CF8C-425D-B133-EDDCC1B82333}">
      <dgm:prSet/>
      <dgm:spPr/>
      <dgm:t>
        <a:bodyPr/>
        <a:lstStyle/>
        <a:p>
          <a:pPr>
            <a:lnSpc>
              <a:spcPct val="100000"/>
            </a:lnSpc>
          </a:pPr>
          <a:r>
            <a:rPr lang="en-GB" dirty="0"/>
            <a:t>Predictive maintenance enhances operational efficiency, reduces downtime, and lowers maintenance costs in aviation.</a:t>
          </a:r>
          <a:endParaRPr lang="en-US" dirty="0"/>
        </a:p>
      </dgm:t>
    </dgm:pt>
    <dgm:pt modelId="{D154811C-4416-4634-B99D-7C394004E63F}" type="parTrans" cxnId="{482A978D-9D28-4F25-945B-EEDB73D81C58}">
      <dgm:prSet/>
      <dgm:spPr/>
      <dgm:t>
        <a:bodyPr/>
        <a:lstStyle/>
        <a:p>
          <a:endParaRPr lang="en-US"/>
        </a:p>
      </dgm:t>
    </dgm:pt>
    <dgm:pt modelId="{D7EA077D-491D-47CE-8F04-CA4BD5FF0130}" type="sibTrans" cxnId="{482A978D-9D28-4F25-945B-EEDB73D81C58}">
      <dgm:prSet/>
      <dgm:spPr/>
      <dgm:t>
        <a:bodyPr/>
        <a:lstStyle/>
        <a:p>
          <a:endParaRPr lang="en-US"/>
        </a:p>
      </dgm:t>
    </dgm:pt>
    <dgm:pt modelId="{02E28FA4-E809-4478-87FF-4A72704BBD93}" type="pres">
      <dgm:prSet presAssocID="{77665714-2D15-4AF0-A472-12A2F904C3B9}" presName="Name0" presStyleCnt="0">
        <dgm:presLayoutVars>
          <dgm:dir/>
          <dgm:resizeHandles val="exact"/>
        </dgm:presLayoutVars>
      </dgm:prSet>
      <dgm:spPr/>
    </dgm:pt>
    <dgm:pt modelId="{A07B7F20-6E86-4FED-8FCB-7E12B2F922F9}" type="pres">
      <dgm:prSet presAssocID="{46CF38AE-0781-4176-8181-C72CE9CAA447}" presName="compNode" presStyleCnt="0"/>
      <dgm:spPr/>
    </dgm:pt>
    <dgm:pt modelId="{960E9FAF-40D6-44D3-94F3-06E07E021074}" type="pres">
      <dgm:prSet presAssocID="{46CF38AE-0781-4176-8181-C72CE9CAA447}" presName="pictRect" presStyleLbl="revTx" presStyleIdx="0" presStyleCnt="6">
        <dgm:presLayoutVars>
          <dgm:chMax val="0"/>
          <dgm:bulletEnabled/>
        </dgm:presLayoutVars>
      </dgm:prSet>
      <dgm:spPr/>
    </dgm:pt>
    <dgm:pt modelId="{85B69503-8FA3-4D9C-9756-F86FAC5A05BC}" type="pres">
      <dgm:prSet presAssocID="{46CF38AE-0781-4176-8181-C72CE9CAA447}" presName="textRect" presStyleLbl="revTx" presStyleIdx="1" presStyleCnt="6">
        <dgm:presLayoutVars>
          <dgm:bulletEnabled/>
        </dgm:presLayoutVars>
      </dgm:prSet>
      <dgm:spPr/>
    </dgm:pt>
    <dgm:pt modelId="{E064D568-A14F-496C-B084-7412BED50E7B}" type="pres">
      <dgm:prSet presAssocID="{5E29D53D-7566-4B6B-BFE1-5E5C13A58939}" presName="sibTrans" presStyleLbl="sibTrans2D1" presStyleIdx="0" presStyleCnt="0"/>
      <dgm:spPr/>
    </dgm:pt>
    <dgm:pt modelId="{A73ED555-C351-45D4-8B4D-17D87F092609}" type="pres">
      <dgm:prSet presAssocID="{05963823-2121-400D-9F98-B79E33DF7D41}" presName="compNode" presStyleCnt="0"/>
      <dgm:spPr/>
    </dgm:pt>
    <dgm:pt modelId="{C8F8ED0D-09A9-404F-84D4-C0E915451D5B}" type="pres">
      <dgm:prSet presAssocID="{05963823-2121-400D-9F98-B79E33DF7D41}" presName="pictRect" presStyleLbl="revTx" presStyleIdx="2" presStyleCnt="6">
        <dgm:presLayoutVars>
          <dgm:chMax val="0"/>
          <dgm:bulletEnabled/>
        </dgm:presLayoutVars>
      </dgm:prSet>
      <dgm:spPr/>
    </dgm:pt>
    <dgm:pt modelId="{7274222B-F610-4973-8D40-7DAC1175BE7B}" type="pres">
      <dgm:prSet presAssocID="{05963823-2121-400D-9F98-B79E33DF7D41}" presName="textRect" presStyleLbl="revTx" presStyleIdx="3" presStyleCnt="6">
        <dgm:presLayoutVars>
          <dgm:bulletEnabled/>
        </dgm:presLayoutVars>
      </dgm:prSet>
      <dgm:spPr/>
    </dgm:pt>
    <dgm:pt modelId="{44510C94-78C0-4874-8874-68CC17B090D2}" type="pres">
      <dgm:prSet presAssocID="{9CDB8D81-F818-4DE7-9B8E-7E8BB5A8C5EC}" presName="sibTrans" presStyleLbl="sibTrans2D1" presStyleIdx="0" presStyleCnt="0"/>
      <dgm:spPr/>
    </dgm:pt>
    <dgm:pt modelId="{381C2118-85EF-4944-B6E2-20F4F3B11282}" type="pres">
      <dgm:prSet presAssocID="{91824893-B791-45A9-8FB9-408CFE3B2FE1}" presName="compNode" presStyleCnt="0"/>
      <dgm:spPr/>
    </dgm:pt>
    <dgm:pt modelId="{1DC96DF3-65AD-4D1D-8D3F-B1DAEABEAEB9}" type="pres">
      <dgm:prSet presAssocID="{91824893-B791-45A9-8FB9-408CFE3B2FE1}" presName="pictRect" presStyleLbl="revTx" presStyleIdx="4" presStyleCnt="6">
        <dgm:presLayoutVars>
          <dgm:chMax val="0"/>
          <dgm:bulletEnabled/>
        </dgm:presLayoutVars>
      </dgm:prSet>
      <dgm:spPr/>
    </dgm:pt>
    <dgm:pt modelId="{A43E5240-EA8F-4701-8EBF-6B2591DEFCE3}" type="pres">
      <dgm:prSet presAssocID="{91824893-B791-45A9-8FB9-408CFE3B2FE1}" presName="textRect" presStyleLbl="revTx" presStyleIdx="5" presStyleCnt="6">
        <dgm:presLayoutVars>
          <dgm:bulletEnabled/>
        </dgm:presLayoutVars>
      </dgm:prSet>
      <dgm:spPr/>
    </dgm:pt>
  </dgm:ptLst>
  <dgm:cxnLst>
    <dgm:cxn modelId="{9DA81928-6188-4472-9DE1-97637FF0C86D}" type="presOf" srcId="{77665714-2D15-4AF0-A472-12A2F904C3B9}" destId="{02E28FA4-E809-4478-87FF-4A72704BBD93}" srcOrd="0" destOrd="0" presId="urn:microsoft.com/office/officeart/2024/3/layout/hArchList1"/>
    <dgm:cxn modelId="{E4E48B34-975F-4576-B8BF-27193C832C1A}" srcId="{05963823-2121-400D-9F98-B79E33DF7D41}" destId="{39F562F2-C642-4A6F-A863-71E60AA0B6BA}" srcOrd="0" destOrd="0" parTransId="{A3E3AE23-B6F4-4A32-A63F-5F59E8DB559D}" sibTransId="{BB957126-0194-4D0B-9DEE-CCF769683F5D}"/>
    <dgm:cxn modelId="{FE85EB42-8A83-4BEB-99F5-7DA536B14D69}" srcId="{77665714-2D15-4AF0-A472-12A2F904C3B9}" destId="{91824893-B791-45A9-8FB9-408CFE3B2FE1}" srcOrd="2" destOrd="0" parTransId="{F26A5A5C-2D8D-466C-A9CC-2D7249E765D7}" sibTransId="{C5D63B0D-1CBE-499A-BA95-C26BF736D2B7}"/>
    <dgm:cxn modelId="{9594F166-337E-4CA6-BB71-DAAD7FB5A746}" type="presOf" srcId="{91824893-B791-45A9-8FB9-408CFE3B2FE1}" destId="{1DC96DF3-65AD-4D1D-8D3F-B1DAEABEAEB9}" srcOrd="0" destOrd="0" presId="urn:microsoft.com/office/officeart/2024/3/layout/hArchList1"/>
    <dgm:cxn modelId="{8B881F5A-7C69-4ADA-8478-5E55CA76F020}" srcId="{77665714-2D15-4AF0-A472-12A2F904C3B9}" destId="{05963823-2121-400D-9F98-B79E33DF7D41}" srcOrd="1" destOrd="0" parTransId="{6FFA42C9-7CB7-4ECE-AC0F-39D744BCEA43}" sibTransId="{9CDB8D81-F818-4DE7-9B8E-7E8BB5A8C5EC}"/>
    <dgm:cxn modelId="{A7B31C7D-5B84-4981-B798-F81E9AC1FAA6}" type="presOf" srcId="{05963823-2121-400D-9F98-B79E33DF7D41}" destId="{C8F8ED0D-09A9-404F-84D4-C0E915451D5B}" srcOrd="0" destOrd="0" presId="urn:microsoft.com/office/officeart/2024/3/layout/hArchList1"/>
    <dgm:cxn modelId="{00524887-C224-4B07-9013-B419FB14DA88}" type="presOf" srcId="{46CF38AE-0781-4176-8181-C72CE9CAA447}" destId="{960E9FAF-40D6-44D3-94F3-06E07E021074}" srcOrd="0" destOrd="0" presId="urn:microsoft.com/office/officeart/2024/3/layout/hArchList1"/>
    <dgm:cxn modelId="{482A978D-9D28-4F25-945B-EEDB73D81C58}" srcId="{91824893-B791-45A9-8FB9-408CFE3B2FE1}" destId="{9558F7DA-CF8C-425D-B133-EDDCC1B82333}" srcOrd="0" destOrd="0" parTransId="{D154811C-4416-4634-B99D-7C394004E63F}" sibTransId="{D7EA077D-491D-47CE-8F04-CA4BD5FF0130}"/>
    <dgm:cxn modelId="{F4EE9A8F-92FF-4A41-BADC-B79F719A2396}" type="presOf" srcId="{B3B9C592-5901-4AEA-A3DA-05AF06EAE198}" destId="{85B69503-8FA3-4D9C-9756-F86FAC5A05BC}" srcOrd="0" destOrd="0" presId="urn:microsoft.com/office/officeart/2024/3/layout/hArchList1"/>
    <dgm:cxn modelId="{D7EDB590-A5F5-4E4A-85FB-9DE633BA982F}" srcId="{77665714-2D15-4AF0-A472-12A2F904C3B9}" destId="{46CF38AE-0781-4176-8181-C72CE9CAA447}" srcOrd="0" destOrd="0" parTransId="{B4B29516-93FE-49FA-92C2-4FE3D414866C}" sibTransId="{5E29D53D-7566-4B6B-BFE1-5E5C13A58939}"/>
    <dgm:cxn modelId="{E1DDA5AB-F89C-4815-88BC-235FC0433703}" type="presOf" srcId="{9CDB8D81-F818-4DE7-9B8E-7E8BB5A8C5EC}" destId="{44510C94-78C0-4874-8874-68CC17B090D2}" srcOrd="0" destOrd="0" presId="urn:microsoft.com/office/officeart/2024/3/layout/hArchList1"/>
    <dgm:cxn modelId="{BEA5CEE9-F9D0-41C3-8B7F-113FA0158313}" type="presOf" srcId="{5E29D53D-7566-4B6B-BFE1-5E5C13A58939}" destId="{E064D568-A14F-496C-B084-7412BED50E7B}" srcOrd="0" destOrd="0" presId="urn:microsoft.com/office/officeart/2024/3/layout/hArchList1"/>
    <dgm:cxn modelId="{BEFA1BF3-4401-44F4-A9D6-83228C369D51}" srcId="{46CF38AE-0781-4176-8181-C72CE9CAA447}" destId="{B3B9C592-5901-4AEA-A3DA-05AF06EAE198}" srcOrd="0" destOrd="0" parTransId="{4A51D704-9297-4AB9-A45E-AB722F59056B}" sibTransId="{5081359B-C7DD-4C72-91F2-2BD6F92283ED}"/>
    <dgm:cxn modelId="{75692EF4-841B-4C69-8D57-88F7DEE9685E}" type="presOf" srcId="{9558F7DA-CF8C-425D-B133-EDDCC1B82333}" destId="{A43E5240-EA8F-4701-8EBF-6B2591DEFCE3}" srcOrd="0" destOrd="0" presId="urn:microsoft.com/office/officeart/2024/3/layout/hArchList1"/>
    <dgm:cxn modelId="{97B025F7-B775-4079-BF1A-4BC4C7AE037B}" type="presOf" srcId="{39F562F2-C642-4A6F-A863-71E60AA0B6BA}" destId="{7274222B-F610-4973-8D40-7DAC1175BE7B}" srcOrd="0" destOrd="0" presId="urn:microsoft.com/office/officeart/2024/3/layout/hArchList1"/>
    <dgm:cxn modelId="{83F7573C-BBCC-4560-BEEF-AB57A8772304}" type="presParOf" srcId="{02E28FA4-E809-4478-87FF-4A72704BBD93}" destId="{A07B7F20-6E86-4FED-8FCB-7E12B2F922F9}" srcOrd="0" destOrd="0" presId="urn:microsoft.com/office/officeart/2024/3/layout/hArchList1"/>
    <dgm:cxn modelId="{F2498E1B-03AF-41EA-A486-61955664B0CF}" type="presParOf" srcId="{A07B7F20-6E86-4FED-8FCB-7E12B2F922F9}" destId="{960E9FAF-40D6-44D3-94F3-06E07E021074}" srcOrd="0" destOrd="0" presId="urn:microsoft.com/office/officeart/2024/3/layout/hArchList1"/>
    <dgm:cxn modelId="{07EE672E-4389-49D5-BE74-9F223546DC1E}" type="presParOf" srcId="{A07B7F20-6E86-4FED-8FCB-7E12B2F922F9}" destId="{85B69503-8FA3-4D9C-9756-F86FAC5A05BC}" srcOrd="1" destOrd="0" presId="urn:microsoft.com/office/officeart/2024/3/layout/hArchList1"/>
    <dgm:cxn modelId="{AD7D07B6-2C10-44BF-A715-316B9DE1CF41}" type="presParOf" srcId="{02E28FA4-E809-4478-87FF-4A72704BBD93}" destId="{E064D568-A14F-496C-B084-7412BED50E7B}" srcOrd="1" destOrd="0" presId="urn:microsoft.com/office/officeart/2024/3/layout/hArchList1"/>
    <dgm:cxn modelId="{0017911B-6B46-4926-A16D-B08854301495}" type="presParOf" srcId="{02E28FA4-E809-4478-87FF-4A72704BBD93}" destId="{A73ED555-C351-45D4-8B4D-17D87F092609}" srcOrd="2" destOrd="0" presId="urn:microsoft.com/office/officeart/2024/3/layout/hArchList1"/>
    <dgm:cxn modelId="{9FB4F12E-E340-4EC6-B354-F46BBDEF79E2}" type="presParOf" srcId="{A73ED555-C351-45D4-8B4D-17D87F092609}" destId="{C8F8ED0D-09A9-404F-84D4-C0E915451D5B}" srcOrd="0" destOrd="0" presId="urn:microsoft.com/office/officeart/2024/3/layout/hArchList1"/>
    <dgm:cxn modelId="{B930363C-AE6C-410D-A07F-FADA12048C39}" type="presParOf" srcId="{A73ED555-C351-45D4-8B4D-17D87F092609}" destId="{7274222B-F610-4973-8D40-7DAC1175BE7B}" srcOrd="1" destOrd="0" presId="urn:microsoft.com/office/officeart/2024/3/layout/hArchList1"/>
    <dgm:cxn modelId="{A4E2D31B-D81F-4ED5-9900-A3760B1C3FF9}" type="presParOf" srcId="{02E28FA4-E809-4478-87FF-4A72704BBD93}" destId="{44510C94-78C0-4874-8874-68CC17B090D2}" srcOrd="3" destOrd="0" presId="urn:microsoft.com/office/officeart/2024/3/layout/hArchList1"/>
    <dgm:cxn modelId="{B87FDDFE-EB25-4F22-8ACD-5DB5CE8C7A6A}" type="presParOf" srcId="{02E28FA4-E809-4478-87FF-4A72704BBD93}" destId="{381C2118-85EF-4944-B6E2-20F4F3B11282}" srcOrd="4" destOrd="0" presId="urn:microsoft.com/office/officeart/2024/3/layout/hArchList1"/>
    <dgm:cxn modelId="{0D8006A1-1432-4553-A28E-EB8FA0F96FEA}" type="presParOf" srcId="{381C2118-85EF-4944-B6E2-20F4F3B11282}" destId="{1DC96DF3-65AD-4D1D-8D3F-B1DAEABEAEB9}" srcOrd="0" destOrd="0" presId="urn:microsoft.com/office/officeart/2024/3/layout/hArchList1"/>
    <dgm:cxn modelId="{DE7CE42C-A888-41BE-A477-A1303A923E3B}" type="presParOf" srcId="{381C2118-85EF-4944-B6E2-20F4F3B11282}" destId="{A43E5240-EA8F-4701-8EBF-6B2591DEFCE3}"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D3DA2F-F4D0-412D-9440-6E8165CAFED4}">
      <dsp:nvSpPr>
        <dsp:cNvPr id="0" name=""/>
        <dsp:cNvSpPr/>
      </dsp:nvSpPr>
      <dsp:spPr>
        <a:xfrm>
          <a:off x="0" y="0"/>
          <a:ext cx="1681599" cy="16815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15675" r="16823" b="-2"/>
          <a:stretch/>
        </a:blipFill>
        <a:ln>
          <a:noFill/>
        </a:ln>
        <a:effectLst/>
      </dsp:spPr>
      <dsp:style>
        <a:lnRef idx="0">
          <a:scrgbClr r="0" g="0" b="0"/>
        </a:lnRef>
        <a:fillRef idx="3">
          <a:scrgbClr r="0" g="0" b="0"/>
        </a:fillRef>
        <a:effectRef idx="2">
          <a:scrgbClr r="0" g="0" b="0"/>
        </a:effectRef>
        <a:fontRef idx="minor">
          <a:schemeClr val="lt1"/>
        </a:fontRef>
      </dsp:style>
    </dsp:sp>
    <dsp:sp modelId="{4E17F583-19B9-49B2-B81B-7A23A3718FAA}">
      <dsp:nvSpPr>
        <dsp:cNvPr id="0" name=""/>
        <dsp:cNvSpPr/>
      </dsp:nvSpPr>
      <dsp:spPr>
        <a:xfrm>
          <a:off x="1861599" y="0"/>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GB" sz="1800" kern="1200" dirty="0"/>
            <a:t>Root Mean Squared Error (RMSE)</a:t>
          </a:r>
        </a:p>
      </dsp:txBody>
      <dsp:txXfrm>
        <a:off x="1861599" y="0"/>
        <a:ext cx="5167674" cy="346182"/>
      </dsp:txXfrm>
    </dsp:sp>
    <dsp:sp modelId="{36AF4EAB-3FE7-49DC-A624-1F6059187B56}">
      <dsp:nvSpPr>
        <dsp:cNvPr id="0" name=""/>
        <dsp:cNvSpPr/>
      </dsp:nvSpPr>
      <dsp:spPr>
        <a:xfrm>
          <a:off x="1861599" y="346182"/>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GB" sz="1400" kern="1200"/>
            <a:t>RMSE measures average prediction error, giving more weight to larger mistakes for safety-critical applications.</a:t>
          </a:r>
        </a:p>
      </dsp:txBody>
      <dsp:txXfrm>
        <a:off x="1861599" y="346182"/>
        <a:ext cx="5167674" cy="1335417"/>
      </dsp:txXfrm>
    </dsp:sp>
    <dsp:sp modelId="{29036A4C-6477-470E-80F4-04BFBA776DF3}">
      <dsp:nvSpPr>
        <dsp:cNvPr id="0" name=""/>
        <dsp:cNvSpPr/>
      </dsp:nvSpPr>
      <dsp:spPr>
        <a:xfrm>
          <a:off x="0" y="1816127"/>
          <a:ext cx="1681599" cy="168159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r="33249" b="-2"/>
          <a:stretch/>
        </a:blipFill>
        <a:ln>
          <a:noFill/>
        </a:ln>
        <a:effectLst/>
      </dsp:spPr>
      <dsp:style>
        <a:lnRef idx="0">
          <a:scrgbClr r="0" g="0" b="0"/>
        </a:lnRef>
        <a:fillRef idx="3">
          <a:scrgbClr r="0" g="0" b="0"/>
        </a:fillRef>
        <a:effectRef idx="2">
          <a:scrgbClr r="0" g="0" b="0"/>
        </a:effectRef>
        <a:fontRef idx="minor">
          <a:schemeClr val="lt1"/>
        </a:fontRef>
      </dsp:style>
    </dsp:sp>
    <dsp:sp modelId="{5850E7AB-6595-49C0-A24D-02A6E1DADEF5}">
      <dsp:nvSpPr>
        <dsp:cNvPr id="0" name=""/>
        <dsp:cNvSpPr/>
      </dsp:nvSpPr>
      <dsp:spPr>
        <a:xfrm>
          <a:off x="1861599" y="1816127"/>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GB" sz="1800" kern="1200" dirty="0"/>
            <a:t>Mean Absolute Error (MAE)</a:t>
          </a:r>
        </a:p>
      </dsp:txBody>
      <dsp:txXfrm>
        <a:off x="1861599" y="1816127"/>
        <a:ext cx="5167674" cy="346182"/>
      </dsp:txXfrm>
    </dsp:sp>
    <dsp:sp modelId="{17118837-E4FA-40DE-9573-FC50F37C6A7C}">
      <dsp:nvSpPr>
        <dsp:cNvPr id="0" name=""/>
        <dsp:cNvSpPr/>
      </dsp:nvSpPr>
      <dsp:spPr>
        <a:xfrm>
          <a:off x="1861599" y="2162310"/>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GB" sz="1400" kern="1200"/>
            <a:t>MAE calculates average absolute errors treating all mistakes equally, providing easier interpretation.</a:t>
          </a:r>
        </a:p>
      </dsp:txBody>
      <dsp:txXfrm>
        <a:off x="1861599" y="2162310"/>
        <a:ext cx="5167674" cy="1335417"/>
      </dsp:txXfrm>
    </dsp:sp>
    <dsp:sp modelId="{48A11B51-648C-419D-856F-2D38640BF66B}">
      <dsp:nvSpPr>
        <dsp:cNvPr id="0" name=""/>
        <dsp:cNvSpPr/>
      </dsp:nvSpPr>
      <dsp:spPr>
        <a:xfrm>
          <a:off x="0" y="3632255"/>
          <a:ext cx="1681599" cy="168159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15448" r="17801" b="-2"/>
          <a:stretch/>
        </a:blipFill>
        <a:ln>
          <a:noFill/>
        </a:ln>
        <a:effectLst/>
      </dsp:spPr>
      <dsp:style>
        <a:lnRef idx="0">
          <a:scrgbClr r="0" g="0" b="0"/>
        </a:lnRef>
        <a:fillRef idx="3">
          <a:scrgbClr r="0" g="0" b="0"/>
        </a:fillRef>
        <a:effectRef idx="2">
          <a:scrgbClr r="0" g="0" b="0"/>
        </a:effectRef>
        <a:fontRef idx="minor">
          <a:schemeClr val="lt1"/>
        </a:fontRef>
      </dsp:style>
    </dsp:sp>
    <dsp:sp modelId="{37C6CAD5-7232-43D2-B641-B0E44BF9C0E1}">
      <dsp:nvSpPr>
        <dsp:cNvPr id="0" name=""/>
        <dsp:cNvSpPr/>
      </dsp:nvSpPr>
      <dsp:spPr>
        <a:xfrm>
          <a:off x="1861599" y="3632255"/>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GB" sz="1800" kern="1200" dirty="0"/>
            <a:t>Combined Metric Benefits</a:t>
          </a:r>
        </a:p>
      </dsp:txBody>
      <dsp:txXfrm>
        <a:off x="1861599" y="3632255"/>
        <a:ext cx="5167674" cy="346182"/>
      </dsp:txXfrm>
    </dsp:sp>
    <dsp:sp modelId="{EBE94EC9-BC55-4DEE-A9F7-9D5E905F6EE6}">
      <dsp:nvSpPr>
        <dsp:cNvPr id="0" name=""/>
        <dsp:cNvSpPr/>
      </dsp:nvSpPr>
      <dsp:spPr>
        <a:xfrm>
          <a:off x="1861599" y="3978438"/>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GB" sz="1400" kern="1200" dirty="0"/>
            <a:t>Using both RMSE and MAE offers balanced evaluation and highlights occasional large errors affecting model reliability.</a:t>
          </a:r>
        </a:p>
      </dsp:txBody>
      <dsp:txXfrm>
        <a:off x="1861599" y="3978438"/>
        <a:ext cx="5167674" cy="13354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0E9FAF-40D6-44D3-94F3-06E07E021074}">
      <dsp:nvSpPr>
        <dsp:cNvPr id="0" name=""/>
        <dsp:cNvSpPr/>
      </dsp:nvSpPr>
      <dsp:spPr>
        <a:xfrm>
          <a:off x="0" y="0"/>
          <a:ext cx="1966085" cy="7783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0320" rIns="20320" bIns="20320" numCol="1" spcCol="1270" anchor="t" anchorCtr="0">
          <a:noAutofit/>
        </a:bodyPr>
        <a:lstStyle/>
        <a:p>
          <a:pPr marL="0" lvl="0" indent="0" algn="l" defTabSz="711200">
            <a:lnSpc>
              <a:spcPct val="100000"/>
            </a:lnSpc>
            <a:spcBef>
              <a:spcPct val="0"/>
            </a:spcBef>
            <a:spcAft>
              <a:spcPct val="35000"/>
            </a:spcAft>
            <a:buNone/>
            <a:defRPr b="1"/>
          </a:pPr>
          <a:r>
            <a:rPr lang="en-GB" sz="1600" kern="1200"/>
            <a:t>Deep Learning Potential</a:t>
          </a:r>
          <a:endParaRPr lang="en-US" sz="1600" kern="1200"/>
        </a:p>
      </dsp:txBody>
      <dsp:txXfrm>
        <a:off x="0" y="0"/>
        <a:ext cx="1966085" cy="778397"/>
      </dsp:txXfrm>
    </dsp:sp>
    <dsp:sp modelId="{85B69503-8FA3-4D9C-9756-F86FAC5A05BC}">
      <dsp:nvSpPr>
        <dsp:cNvPr id="0" name=""/>
        <dsp:cNvSpPr/>
      </dsp:nvSpPr>
      <dsp:spPr>
        <a:xfrm>
          <a:off x="0" y="778397"/>
          <a:ext cx="1966085" cy="3337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5240" rIns="15240" bIns="15240" numCol="1" spcCol="1270" anchor="t" anchorCtr="0">
          <a:noAutofit/>
        </a:bodyPr>
        <a:lstStyle/>
        <a:p>
          <a:pPr marL="0" lvl="0" indent="0" algn="l" defTabSz="533400">
            <a:lnSpc>
              <a:spcPct val="100000"/>
            </a:lnSpc>
            <a:spcBef>
              <a:spcPct val="0"/>
            </a:spcBef>
            <a:spcAft>
              <a:spcPct val="35000"/>
            </a:spcAft>
            <a:buNone/>
          </a:pPr>
          <a:r>
            <a:rPr lang="en-GB" sz="1200" kern="1200" dirty="0"/>
            <a:t>Deep learning techniques enable accurate predictions of engine Remaining Useful Life, enhancing maintenance schedules.</a:t>
          </a:r>
          <a:endParaRPr lang="en-US" sz="1200" kern="1200" dirty="0"/>
        </a:p>
      </dsp:txBody>
      <dsp:txXfrm>
        <a:off x="0" y="778397"/>
        <a:ext cx="1966085" cy="3337510"/>
      </dsp:txXfrm>
    </dsp:sp>
    <dsp:sp modelId="{C8F8ED0D-09A9-404F-84D4-C0E915451D5B}">
      <dsp:nvSpPr>
        <dsp:cNvPr id="0" name=""/>
        <dsp:cNvSpPr/>
      </dsp:nvSpPr>
      <dsp:spPr>
        <a:xfrm>
          <a:off x="2162693" y="0"/>
          <a:ext cx="1966085" cy="7783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0320" rIns="20320" bIns="20320" numCol="1" spcCol="1270" anchor="t" anchorCtr="0">
          <a:noAutofit/>
        </a:bodyPr>
        <a:lstStyle/>
        <a:p>
          <a:pPr marL="0" lvl="0" indent="0" algn="l" defTabSz="711200">
            <a:lnSpc>
              <a:spcPct val="100000"/>
            </a:lnSpc>
            <a:spcBef>
              <a:spcPct val="0"/>
            </a:spcBef>
            <a:spcAft>
              <a:spcPct val="35000"/>
            </a:spcAft>
            <a:buNone/>
            <a:defRPr b="1"/>
          </a:pPr>
          <a:r>
            <a:rPr lang="en-GB" sz="1600" kern="1200"/>
            <a:t>Digital Twin Integration</a:t>
          </a:r>
          <a:endParaRPr lang="en-US" sz="1600" kern="1200"/>
        </a:p>
      </dsp:txBody>
      <dsp:txXfrm>
        <a:off x="2162693" y="0"/>
        <a:ext cx="1966085" cy="778397"/>
      </dsp:txXfrm>
    </dsp:sp>
    <dsp:sp modelId="{7274222B-F610-4973-8D40-7DAC1175BE7B}">
      <dsp:nvSpPr>
        <dsp:cNvPr id="0" name=""/>
        <dsp:cNvSpPr/>
      </dsp:nvSpPr>
      <dsp:spPr>
        <a:xfrm>
          <a:off x="2162693" y="778397"/>
          <a:ext cx="1966085" cy="3337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5240" rIns="15240" bIns="15240" numCol="1" spcCol="1270" anchor="t" anchorCtr="0">
          <a:noAutofit/>
        </a:bodyPr>
        <a:lstStyle/>
        <a:p>
          <a:pPr marL="0" lvl="0" indent="0" algn="l" defTabSz="533400">
            <a:lnSpc>
              <a:spcPct val="100000"/>
            </a:lnSpc>
            <a:spcBef>
              <a:spcPct val="0"/>
            </a:spcBef>
            <a:spcAft>
              <a:spcPct val="35000"/>
            </a:spcAft>
            <a:buNone/>
          </a:pPr>
          <a:r>
            <a:rPr lang="en-GB" sz="1200" kern="1200" dirty="0"/>
            <a:t>Digital twins simulate engine conditions in real time, improving prediction accuracy and operational insights.</a:t>
          </a:r>
          <a:endParaRPr lang="en-US" sz="1200" kern="1200" dirty="0"/>
        </a:p>
      </dsp:txBody>
      <dsp:txXfrm>
        <a:off x="2162693" y="778397"/>
        <a:ext cx="1966085" cy="3337510"/>
      </dsp:txXfrm>
    </dsp:sp>
    <dsp:sp modelId="{1DC96DF3-65AD-4D1D-8D3F-B1DAEABEAEB9}">
      <dsp:nvSpPr>
        <dsp:cNvPr id="0" name=""/>
        <dsp:cNvSpPr/>
      </dsp:nvSpPr>
      <dsp:spPr>
        <a:xfrm>
          <a:off x="4325387" y="0"/>
          <a:ext cx="1966085" cy="7783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0320" rIns="20320" bIns="20320" numCol="1" spcCol="1270" anchor="t" anchorCtr="0">
          <a:noAutofit/>
        </a:bodyPr>
        <a:lstStyle/>
        <a:p>
          <a:pPr marL="0" lvl="0" indent="0" algn="l" defTabSz="711200">
            <a:lnSpc>
              <a:spcPct val="100000"/>
            </a:lnSpc>
            <a:spcBef>
              <a:spcPct val="0"/>
            </a:spcBef>
            <a:spcAft>
              <a:spcPct val="35000"/>
            </a:spcAft>
            <a:buNone/>
            <a:defRPr b="1"/>
          </a:pPr>
          <a:r>
            <a:rPr lang="en-GB" sz="1600" kern="1200"/>
            <a:t>Aviation Maintenance Benefits</a:t>
          </a:r>
          <a:endParaRPr lang="en-US" sz="1600" kern="1200"/>
        </a:p>
      </dsp:txBody>
      <dsp:txXfrm>
        <a:off x="4325387" y="0"/>
        <a:ext cx="1966085" cy="778397"/>
      </dsp:txXfrm>
    </dsp:sp>
    <dsp:sp modelId="{A43E5240-EA8F-4701-8EBF-6B2591DEFCE3}">
      <dsp:nvSpPr>
        <dsp:cNvPr id="0" name=""/>
        <dsp:cNvSpPr/>
      </dsp:nvSpPr>
      <dsp:spPr>
        <a:xfrm>
          <a:off x="4325387" y="778397"/>
          <a:ext cx="1966085" cy="3337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5240" rIns="15240" bIns="15240" numCol="1" spcCol="1270" anchor="t" anchorCtr="0">
          <a:noAutofit/>
        </a:bodyPr>
        <a:lstStyle/>
        <a:p>
          <a:pPr marL="0" lvl="0" indent="0" algn="l" defTabSz="533400">
            <a:lnSpc>
              <a:spcPct val="100000"/>
            </a:lnSpc>
            <a:spcBef>
              <a:spcPct val="0"/>
            </a:spcBef>
            <a:spcAft>
              <a:spcPct val="35000"/>
            </a:spcAft>
            <a:buNone/>
          </a:pPr>
          <a:r>
            <a:rPr lang="en-GB" sz="1200" kern="1200" dirty="0"/>
            <a:t>Predictive maintenance enhances operational efficiency, reduces downtime, and lowers maintenance costs in aviation.</a:t>
          </a:r>
          <a:endParaRPr lang="en-US" sz="1200" kern="1200" dirty="0"/>
        </a:p>
      </dsp:txBody>
      <dsp:txXfrm>
        <a:off x="4325387" y="778397"/>
        <a:ext cx="1966085" cy="3337510"/>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2.jpeg>
</file>

<file path=ppt/media/image3.png>
</file>

<file path=ppt/media/image4.jpeg>
</file>

<file path=ppt/media/image5.png>
</file>

<file path=ppt/media/image6.sv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6C9468-E847-44A8-AD12-F4C077AC38DA}" type="datetimeFigureOut">
              <a:rPr lang="en-GB" smtClean="0"/>
              <a:t>31/08/2025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AA7040-9C43-4BC9-8EA0-737ADCDF08D7}" type="slidenum">
              <a:rPr lang="en-GB" smtClean="0"/>
              <a:t>‹#›</a:t>
            </a:fld>
            <a:endParaRPr lang="en-GB"/>
          </a:p>
        </p:txBody>
      </p:sp>
    </p:spTree>
    <p:extLst>
      <p:ext uri="{BB962C8B-B14F-4D97-AF65-F5344CB8AC3E}">
        <p14:creationId xmlns:p14="http://schemas.microsoft.com/office/powerpoint/2010/main" val="3980388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AI-generated content may be incorrect.
---
This presentation provides a comprehensive overview of our project on predicting the Remaining Useful Life (RUL) of digital twin engines using deep learning techniques. We will cover the project's motivation, objectives, technical background, methodology, dataset insights, model performance, diagnostics, and key findings.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1</a:t>
            </a:fld>
            <a:endParaRPr lang="en-GB"/>
          </a:p>
        </p:txBody>
      </p:sp>
    </p:spTree>
    <p:extLst>
      <p:ext uri="{BB962C8B-B14F-4D97-AF65-F5344CB8AC3E}">
        <p14:creationId xmlns:p14="http://schemas.microsoft.com/office/powerpoint/2010/main" val="1257200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Prognostics and Health Management (PHM) is a data-driven and model-based approach designed to monitor, assess, and predict the health condition of an asset or system. The primary goal of PHM is to detect early signs of failure, estimate Remaining Useful Life (RUL), and support decision-making for maintenance and operations. By leveraging sensor data, machine learning, and physics-based models, PHM helps organisations implement predictive maintenance (Pd.M.), thereby minimising downtime, reducing costs, and improving safety (Kalgren et al., 2007).
·    PHM typically consists of six key functions:
o   Sensing and Data Acquisition – Collecting real-time operational data from sensors.
o   Feature Extraction – Identifying meaningful indicators of degradation.
o   Health Assessment – Evaluating the current condition of the system.
o   Prognostics – Predicting future states and estimating RUL.
o   Decision Support – Providing recommendations for maintenance and operations.
o   System Adaptation – Refining the PHM model based on new data (Vachtsevanos et al., 2006).
It is fascinating to see how PHM evolved by integrating traditional maintenance strategies with emerging technologies. Condition-Based Maintenance (CBM), which has been in practice for over 60 years, laid the foundation for PHM. Early discussions on incorporating sensor data into CBM techniques can be traced back to Hess et al. (2003). These discussions emphasised the need for real-time data collection to enhance predictive maintenance capabilities.
From the 2000’s onward, rapid advancements in computing power have further accelerated the adoption of PHM. Industries have leveraged big data analytics, artificial intelligence, and cloud computing to refine maintenance strategies and optimise Remaining Useful Life (RUL) predictions. Additionally, this period marked the rise of industry standards, signalling the field’s growing maturity. Organisations like SAE International and IEEE (ISO 13374, 2012) played a crucial role in developing PHM standards, ensuring consistency and widespread adoption across industries. Researchers such as Lee et al. (2014) have further highlighted how PHM integrates with Industry 4.0, digital twins, and real-time monitoring to improve asset reliability and performance.
The continuous evolution of PHM demonstrates its growing importance in predictive maintenance and asset management, driven by technological advancements and industry-wide collaboration.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10</a:t>
            </a:fld>
            <a:endParaRPr lang="en-GB"/>
          </a:p>
        </p:txBody>
      </p:sp>
    </p:spTree>
    <p:extLst>
      <p:ext uri="{BB962C8B-B14F-4D97-AF65-F5344CB8AC3E}">
        <p14:creationId xmlns:p14="http://schemas.microsoft.com/office/powerpoint/2010/main" val="32287257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My project focuses on exploring which algorithms or machine learning techniques are most effective in predicting Remaining Useful Life (RUL). Additionally, I aim to present and explain these concepts as I progress, using strong visual aids to enhance clarity. However, before diving into specific methodologies, it is essential to establish what exactly is meant by Remaining Useful Life, as this concept can have multiple interpretations. For instance, an aircraft engine under inspection may have a projected operational lifespan of another year, but economic considerations might dictate an earlier replacement to optimise operational efficiency and cost-effectiveness (Wu et al., 2024). In contrast, some components are designed to be used until complete failure, maximising their full operational life. This variability in RUL application highlights the importance of defining it in context, ensuring its calculation aligns with both engineering reliability and economic feasibility (Thakkar &amp; Chaoui, 2021).
Remaining Useful Life (RUL) is the estimated time span an asset can continue to operate before failure or the need for replacement occurs (Remaining Useful Life Prediction Based on Deep Learning: A Survey). RUL is a concept rooted in predictive maintenance and prognostics, aiming to strike a balance between preventing failures and scheduling maintenance or replacement without wasting useful service life. (Kalgren et al 2007)
I have always found historical perspectives valuable in understanding concepts more clearly. As I explored the literature, it became evident that maintenance strategies originally followed fixed schedules like how cars in the UK require an MOT check annually, or how aviation regulators mandate overhauls every 10 years. However, these scheduled maintenance intervals did not guarantee the elimination of failures. A car can still break down between MOT periods, and an aircraft component might require replacement before or after an overhaul cycle. This inefficiency led to wasted resources, as failures could sometimes have been anticipated and addressed earlier. This needs to optimise maintenance intervals and reduce unnecessary costs led to the rise of Prognostics and Health Management (PHM) an approach inspired by the healthcare industry but widely applicable in Industry 4.0 and manufacturing. By the early 2000s, standards and research in PHM began to formalise the term Remaining Useful Life. For instance, Kalgren et al. (2007) introduced standardised PHM terminology, explicitly defining RUL as the predicted time to failure of a component.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11</a:t>
            </a:fld>
            <a:endParaRPr lang="en-GB"/>
          </a:p>
        </p:txBody>
      </p:sp>
    </p:spTree>
    <p:extLst>
      <p:ext uri="{BB962C8B-B14F-4D97-AF65-F5344CB8AC3E}">
        <p14:creationId xmlns:p14="http://schemas.microsoft.com/office/powerpoint/2010/main" val="39244747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Dataset Selection and Preprocessing Steps, Model Development: Baseline, LSTM, CNN, and Hybrid, Evaluation Metrics and Framework
</a:t>
            </a:r>
          </a:p>
        </p:txBody>
      </p:sp>
      <p:sp>
        <p:nvSpPr>
          <p:cNvPr id="4" name="Slide Number Placeholder 3"/>
          <p:cNvSpPr>
            <a:spLocks noGrp="1"/>
          </p:cNvSpPr>
          <p:nvPr>
            <p:ph type="sldNum" sz="quarter" idx="5"/>
          </p:nvPr>
        </p:nvSpPr>
        <p:spPr/>
        <p:txBody>
          <a:bodyPr/>
          <a:lstStyle/>
          <a:p>
            <a:fld id="{E099C3DC-B6F7-4F85-B8F9-8BA1D3E65E36}" type="slidenum">
              <a:rPr lang="en-GB" smtClean="0"/>
              <a:t>12</a:t>
            </a:fld>
            <a:endParaRPr lang="en-GB"/>
          </a:p>
        </p:txBody>
      </p:sp>
    </p:spTree>
    <p:extLst>
      <p:ext uri="{BB962C8B-B14F-4D97-AF65-F5344CB8AC3E}">
        <p14:creationId xmlns:p14="http://schemas.microsoft.com/office/powerpoint/2010/main" val="27414826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    Dataset: Four subsets (FD001–FD004) from the C-MAPSS simulator, covering different fault modes and operational conditions.
·    Preprocessing: Removal of flat sensors, feature scaling, standardisation per condition, calculation of RUL, and sliding window generation.
1.    Flat sensor removal: Dropped sensors with no variance across cycles.
2.    RUL calculation: Computed Remaining Useful Life as max cycle minus current cycle, capped at 130. Here we are training the model we want them to recorgnise the pattern close to the failure point, so that it knows what signals will signify failure or remaining life, there is an explicit action I have taken here that might result in future failure and that is failure pattern does not show on early sensor data, so the pattern before failure will not appear if a plane has thousands of cycles left, I had to limit this based on what I read on how to apply a good remaining useful life and also keeping in mind unfortunately the limitation of the hardware I possess.
3.    Standardisation: Applied z-score normalisation per operating condition. In simple terms, this means re-scaling sensor values so that each has an average of 0 and a standard deviation of 1. Doing this per operating condition ensures that engines working under different settings can still be compared fairly, important step when I moved to FD002 to 4, as different conditions. (W3School – Scaling) Our sensor data will have different units of measure, there is temperature, maybe vibration, our sensor does not tell us the exact unit of measurement so by applying the normalisation or scaling we make sure it is all under the same structure and we pick up the right pattern and we do not pick up what we might not require, the w3school page on scale was very helpful in understanding this very well.
4.    Sliding windows: Created were used to break the engine runs into fixed-length sequences (e.g., 30 cycles), giving the models consistent slices of recent history to learn from and ensuring enough samples for reliable training.
5.    Train/validation split: Engines were divided by unit number to prevent data leakage across sets, don’t want the data for training and testing to be mixed as otherwise we have risk of overfitting.
This ensured comparability across datasets while preserving time-series dependencies crucial for LSTM and CNN performance.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13</a:t>
            </a:fld>
            <a:endParaRPr lang="en-GB"/>
          </a:p>
        </p:txBody>
      </p:sp>
    </p:spTree>
    <p:extLst>
      <p:ext uri="{BB962C8B-B14F-4D97-AF65-F5344CB8AC3E}">
        <p14:creationId xmlns:p14="http://schemas.microsoft.com/office/powerpoint/2010/main" val="2620933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o   Baseline Linear Regression as an interpretable benchmark for evaluating deep models and establishing performance baselines, I have discovered in my career as a demand planner, that when working with complex models, based to have a very simple model to offer perspective.
o   LSTM to capture temporal dependencies in sensor data
o   CNN to extract local patterns and degradation signatures
o   Hybrid CNN-LSTM combining strengths of both approaches
Designing this section was the most fun and taught me a lot of what is currently going on in the global IT industry. To build a model, one must fix it into a file and use that to gain an output. Once trained, a model can operate in service, producing predictions. For now, my models are small, but with larger data (e.g., 10 million flights), accuracy could theoretically reach close to 99%. That is left for future exploration.
A simple model that fits a straight line between sensor-derived features and the target RUL values. In practice, the linear regression model learns a set of weights that best approximate the relationship between engine condition (captured by feature vectors such as last-timestep, mean, or flattened sensor readings) and remaining useful life. For example, during training the model may learn that when a certain sensor pattern corresponds to about 50 cycles left, and when applied to new data it uses this learned mapping to estimate how many cycles remain. Although basic compared to deep learning, it provides a useful benchmark because it can still capture overall trends in degradation and give RUL predictions based on straightforward linear associations.
LSTM Model
Built to handle sequential data by remembering patterns over time, making them well-suited for engine degradation. In our implementation the first LSTM layer used 64 units and returned sequences, allowing the model to capture detailed temporal behaviour across cycles. A dropout layer (0.2) was added to reduce overfitting by randomly ignoring some connections during training. A second LSTM layer with 32 units condensed the information further, followed by another dropout for regularisation. Finally, a dense output layer with a single linear neuron produced the RUL prediction. The model was trained with the Adam optimiser and mean squared error loss, which are widely used defaults that balance efficiency and accuracy. We trained for 20 epochs with a batch size of 64, and included early stopping so training would stop if validation error stopped improving. For a layperson, the idea is that the LSTM builds a memory of how engines usually degrade: if during training it sees sensor patterns that usually mean 50 cycles remain, it remembers this association. Later, when the model sees a similar pattern in new sensor data, it can say “based on what I’ve learned, this engine has about 50 cycles left.” This design kept the model simple enough to train on available hardware, while still powerful enough to capture the temporal dependencies needed for RUL prediction. The model was trained with the Adam optimiser and mean squared error loss, which are widely used defaults that balance efficiency and accuracy. We trained for 20 epochs with a batch size of 64, and included early stopping so training would stop if validation error stopped improving. This design kept the model simple enough to train on available hardware, while still powerful enough to capture the temporal dependencies needed for RUL prediction.
CNN Model
Designed to detect localised patterns in sensor data across sliding windows. The model architecture used one-dimensional convolutional layers (64 filters with kernel size 5, then 128 filters with kernel size 3), each followed by max pooling to reduce sequence length while keeping the most important features. A global average pooling layer then compressed the sequence into a single representation. Dropout layers (0.2) were included to reduce overfitting, followed by a dense hidden layer (64 neurons with ReLU) and finally a linear output neuron predicting the RUL. The model was trained with Adam optimiser and MSE loss for up to 25 epochs with a batch size of 64, using early stopping if validation error stopped improving. In simple terms, the CNN works like a moving filter that scans across the 30-cycle window, picking out local signal patterns that often repeat as engines degrade. If during training it learns that a certain vibration or temperature pattern tends to show up around 50 cycles before failure, it can later recognise that pattern in new data and predict a similar RUL.
CNN-LSTM Model
built the CNN and the LSTM separately first. That made me curious: could combining them give me the best of both local pattern detection from CNNs and temporal memory from LSTMs while reducing each one’s weaknesses? The hybrid is my way of testing that idea. Even though this project compares CNN and LSTM directly, it’s only fair to also explore whether a simple, well-structured combination can do better.
A two-stage model that first uses 1-D convolutions (64 filters, kernel 5; then 128 filters, kernel 3, each with batch normalisation, dropout 0.2, and max-pooling) to detect short, repeating degradation motifs, and then an LSTM (64) to model how those motifs evolve over the 30-cycle window. A small dense head (32 → 1, linear) outputs RUL. Trained with Adam (1e-3), MSE, batch 64, and early stopping (patience 4). In plain terms, the CNN finds the signal patterns; the LSTM understands their order together giving a more complete view of engine health.
All models were implemented with modular, reusable code. While function-level code is not included in this section, the detailed implementations are preserved in appendices for reference. This keeps the methodology focused on the research process, while maintaining transparency.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14</a:t>
            </a:fld>
            <a:endParaRPr lang="en-GB"/>
          </a:p>
        </p:txBody>
      </p:sp>
    </p:spTree>
    <p:extLst>
      <p:ext uri="{BB962C8B-B14F-4D97-AF65-F5344CB8AC3E}">
        <p14:creationId xmlns:p14="http://schemas.microsoft.com/office/powerpoint/2010/main" val="41575277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Evaluation Framework
RMSE is like asking, “on average, how far off are my predictions from the truth, giving more weight to larger mistakes?”
It is the square root of the average of squared differences between predicted and actual values. Squaring emphasises large errors (a 20-cycle error counts four times more than a 10-cycle error). This is valuable in safety-critical contexts like aviation, where underestimating RUL by a large margin could have severe consequences.
MAE (Mean Absolute Error)
MAE tells us “On average, by how many cycles did we miss the mark?”
It is the average of the absolute differences between predicted and actual values. Unlike RMSE, it treats all errors equally, without disproportionately penalising larger ones. This makes it easier to interpret but less sensitive to catastrophic failures.
Why both?
Using RMSE and MAE together gives a more balanced evaluation. If both values are low and close together, the model is consistently accurate. If RMSE is much higher than MAE, it signals that occasional large errors are dragging performance down critical insight when assessing whether a model is reliable for deployment.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15</a:t>
            </a:fld>
            <a:endParaRPr lang="en-GB"/>
          </a:p>
        </p:txBody>
      </p:sp>
    </p:spTree>
    <p:extLst>
      <p:ext uri="{BB962C8B-B14F-4D97-AF65-F5344CB8AC3E}">
        <p14:creationId xmlns:p14="http://schemas.microsoft.com/office/powerpoint/2010/main" val="1459555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FD001–FD004: Dataset Characteristics and Implications, Preprocessing Strategies Across Datasets
</a:t>
            </a:r>
          </a:p>
        </p:txBody>
      </p:sp>
      <p:sp>
        <p:nvSpPr>
          <p:cNvPr id="4" name="Slide Number Placeholder 3"/>
          <p:cNvSpPr>
            <a:spLocks noGrp="1"/>
          </p:cNvSpPr>
          <p:nvPr>
            <p:ph type="sldNum" sz="quarter" idx="5"/>
          </p:nvPr>
        </p:nvSpPr>
        <p:spPr/>
        <p:txBody>
          <a:bodyPr/>
          <a:lstStyle/>
          <a:p>
            <a:fld id="{E099C3DC-B6F7-4F85-B8F9-8BA1D3E65E36}" type="slidenum">
              <a:rPr lang="en-GB" smtClean="0"/>
              <a:t>16</a:t>
            </a:fld>
            <a:endParaRPr lang="en-GB"/>
          </a:p>
        </p:txBody>
      </p:sp>
    </p:spTree>
    <p:extLst>
      <p:ext uri="{BB962C8B-B14F-4D97-AF65-F5344CB8AC3E}">
        <p14:creationId xmlns:p14="http://schemas.microsoft.com/office/powerpoint/2010/main" val="17314810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Context: FD001 contains one operating regime (sea level) and a single degradation mode (HPC). This makes it the least confounded split and an appropriate baseline for sanity–checking models before moving to multi‑condition or multi‑fault settings.
Key Characteristics: Engine lifespans range from ~130 to ~360 cycles (mean ≈206, σ ≈46). The histogram is tightly clustered around 180–220 cycles, with a gentle right tail and a few long-life outliers past 300. In short: most engines fail near the 200-cycle mark, making FD001 a relatively homogeneous baseline.
Figure A. Distribution of engine lifespans
Looking at the RUL paths, I sampled four engines at random to see how life plays out in practice. Each follows the same pattern: capped at 130 early on, then dropping in a straight line to zero at failure. Figure B makes it clear how the dataset defines wear-out, and why modelling that steady decline is key.
Figure B. Example RUL trajectories showing the 130‑cycle clip then linear decline to failure.
The heatmap highlights clear sensor groupings (e.g., 2, 4, 8, 13, 15, 17) alongside others that move in the opposite direction (e.g., 12, 21). That mix gives both overlap and fresh signals to learn from. Since FD001 runs under one condition, we will simply drop the flat sensors and apply global z-scaling.
Figure C. Sensor correlation heatmap highlighting key clusters.
Implications: With no feature shift from changing conditions, models are expected to achieve their lowest errors on FD001. Sequence models (e.g., LSTM) should benefit from the smooth temporal progression of degradation, while CNNs can exploit local motifs; both serve as a yardstick for harder datasets.
Context
FD002 keeps the same single fault type as FD001 but introduces multiple operating conditions. That extra variability makes it a tougher benchmark and will forces the models to disentangle condition effects from true degradation.
Key Characteristics
Lifespans again range ~130–360 cycles (mean ≈207, σ ≈47). The distribution is centred around 190–210 cycles, but we see a wider tail than FD001. Figure D shows how more engines stretch out towards 300+ cycles.
Figure D. Distribution of engine lifespans
The same capped-then-linear pattern holds (MAX_RUL = 130 then decline). I picked four random engines: they confirm the dataset structure but with more spread across lifetimes (Figure E).
Figure E. Example RUL trajectories showing the 130‑cycle clip then linear decline to failure.
The correlation heatmap (Figure F) shows most sensors are strongly positive with each other, but we also see a few outliers (e.g., sensor 15 shows clear negative behaviour). With multiple operating conditions, we normalised per-condition instead of globally.
Figure F. Sensor correlation heatmap highlighting key clusters.
Implications
FD002 is harder than FD001 because models must cope with condition-driven variation as well as wear. LSTMs are expected to generalise better here, as they can track degradation across regimes, while CNNs may struggle with the shifts.
FD003 introduces dual fault modes while keeping a single operating condition. Compared to FD002, the absence of changing conditions removes regime shifts, but the presence of two simultaneous degradation paths makes the problem more complex.
Key characteristics
lifespans spread wider here, ~140–520 cycles (mean ≈247, σ ≈87). Figure G shows the histogram: some engines fail in ~150–200 cycles, while others run well past 400, creating a broader, more variable dataset than FD001/FD002.
Figure G. Distribution of engine lifespans
The same capped-then-linear behaviour is present. The four sampled engines (Figure H) illustrate how lifetimes differ widely, yet the drop pattern remains steady once degradation begins.
Figure H. Example RUL trajectories showing the 130‑cycle clip then linear decline to failure.
The correlation heatmap (Figure I) reveals clusters of strongly linked sensors but also more negative relationships than in FD001. This reflects the dual-fault nature: some signals move in opposite directions as different subsystems degrade.
Figure I. Sensor correlation heatmap highlighting key clusters.
Implications
FD003 is a useful test of whether models can separate overlapping failure signatures. LSTMs are expected to shine by tracking temporal dependencies across both fault types, while simpler models may confuse the signal.
FD004 is the hardest of the four sets: it combines multiple operating conditions with dual fault modes. This means models must handle both shifting regimes and overlapping degradation signatures.
Key characteristics
Lifespans run from ~140 up to ~530 cycles (mean ≈246, σ ≈73). Figure J shows a broad histogram with engines failing anywhere between 150 and 400+, making the distribution much wider than FD001 or FD002.
Figure J. Distribution of engine lifespans
As before, RUL is capped at 130 cycles then falls linearly to zero. The four random engines in Figure K show the same structural pattern but with very different overall lifetimes, from ~130 to beyond 500 cycles.
Figure K. Example RUL trajectories showing the 130‑cycle clip then linear decline to failure.
The heatmap (Figure L) shows strong clusters with some negative relationships (e.g., sensor 15).
Figure L. Sensor correlation heatmap highlighting key clusters.
Implications
FD004 is the toughest benchmark: models are tested on their ability to generalise across conditions and fault types simultaneously. Performance here gives the clearest signal of robustness.
</a:t>
            </a:r>
          </a:p>
        </p:txBody>
      </p:sp>
      <p:sp>
        <p:nvSpPr>
          <p:cNvPr id="4" name="Slide Number Placeholder 3"/>
          <p:cNvSpPr>
            <a:spLocks noGrp="1"/>
          </p:cNvSpPr>
          <p:nvPr>
            <p:ph type="sldNum" sz="quarter" idx="5"/>
          </p:nvPr>
        </p:nvSpPr>
        <p:spPr/>
        <p:txBody>
          <a:bodyPr/>
          <a:lstStyle/>
          <a:p>
            <a:fld id="{E099C3DC-B6F7-4F85-B8F9-8BA1D3E65E36}" type="slidenum">
              <a:rPr lang="en-GB" smtClean="0"/>
              <a:t>17</a:t>
            </a:fld>
            <a:endParaRPr lang="en-GB"/>
          </a:p>
        </p:txBody>
      </p:sp>
    </p:spTree>
    <p:extLst>
      <p:ext uri="{BB962C8B-B14F-4D97-AF65-F5344CB8AC3E}">
        <p14:creationId xmlns:p14="http://schemas.microsoft.com/office/powerpoint/2010/main" val="3780367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The raw data was first loaded and aligned with its RUL labels. Targets were created using the MAX_RUL clipping of 130 cycles to reduce early-life dominance. We split by engine unit before scaling, ensuring no leakage between train/validation/test. Flat sensors (1, 5, 10, 16, 18, 19) were dropped using the training set only, then removed consistently from Val/test. A single Standard Scaler was fitted on the remaining train sensors and applied to all splits (since FD001 has one operating condition). Finally, sequences of length 30 cycles were generated for model input. After preprocessing, we retained 80 engines for training and 20 for validation, with X_train shaped (14241, 30, 15).
The same general pipeline was followed as with FD001, but with one key difference: datasets with multiple operating conditions (FD002 and FD004) required scaling per condition. After calculating RUL with a maximum cap of 130 cycles, we split by engine unit to prevent leakage, dropped flat sensors identified from the training set, and built true RUL values for test units using the provided RUL files. For FD002 and FD004, condition keys were derived from operating settings and separate scalers were fitted per regime. For FD003, which has a single condition, a global scaler was applied as in FD001.
Across all three datasets, once scaling was applied, sliding windows of 30 cycles were generated for model input, creating consistent train, validation, and test arrays. This ensured comparability across datasets while adapting appropriately to regime variability.
·    Sliding-window length (seq_len), input features used, target definition.
·    MAX_RUL clipping (130) reduces dominance of early life; stabilises learning.
·    Per-condition scaling for FD002/FD004; simple global scaling for FD001/FD003.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18</a:t>
            </a:fld>
            <a:endParaRPr lang="en-GB"/>
          </a:p>
        </p:txBody>
      </p:sp>
    </p:spTree>
    <p:extLst>
      <p:ext uri="{BB962C8B-B14F-4D97-AF65-F5344CB8AC3E}">
        <p14:creationId xmlns:p14="http://schemas.microsoft.com/office/powerpoint/2010/main" val="4732533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Model Architectures and Training Summaries, Performance Results: RMSE, MAE, and Visual Summaries, Practical Implications for Aviation Maintenance
</a:t>
            </a:r>
          </a:p>
        </p:txBody>
      </p:sp>
      <p:sp>
        <p:nvSpPr>
          <p:cNvPr id="4" name="Slide Number Placeholder 3"/>
          <p:cNvSpPr>
            <a:spLocks noGrp="1"/>
          </p:cNvSpPr>
          <p:nvPr>
            <p:ph type="sldNum" sz="quarter" idx="5"/>
          </p:nvPr>
        </p:nvSpPr>
        <p:spPr/>
        <p:txBody>
          <a:bodyPr/>
          <a:lstStyle/>
          <a:p>
            <a:fld id="{E099C3DC-B6F7-4F85-B8F9-8BA1D3E65E36}" type="slidenum">
              <a:rPr lang="en-GB" smtClean="0"/>
              <a:t>19</a:t>
            </a:fld>
            <a:endParaRPr lang="en-GB"/>
          </a:p>
        </p:txBody>
      </p:sp>
    </p:spTree>
    <p:extLst>
      <p:ext uri="{BB962C8B-B14F-4D97-AF65-F5344CB8AC3E}">
        <p14:creationId xmlns:p14="http://schemas.microsoft.com/office/powerpoint/2010/main" val="2198886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We will begin with the project overview and motivation, followed by problem definition and objectives. Then, we explore the technical background, approach, and dataset preprocessing. Next, model performance and diagnostics are discussed, concluding with limitations and key findings.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2</a:t>
            </a:fld>
            <a:endParaRPr lang="en-GB"/>
          </a:p>
        </p:txBody>
      </p:sp>
    </p:spTree>
    <p:extLst>
      <p:ext uri="{BB962C8B-B14F-4D97-AF65-F5344CB8AC3E}">
        <p14:creationId xmlns:p14="http://schemas.microsoft.com/office/powerpoint/2010/main" val="14059531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As a benchmark, we used a very simple model: each 30-cycle sequence was flattened into a 2D vector (using the last time step as representative), and a standard linear regression was trained. This gave us a baseline expectation   if deep learning models cannot significantly outperform this, their added complexity isn’t justified.
Figure M: Baseline model (Linear Regression).
CNN:
The CNN was designed to pick up local temporal patterns in the sensor data. Using 1D convolutions across the time axis, the network captures short-term dependencies like sudden shifts in sensor readings. It was trained for 30 epochs with batch size 128, and early stopping ensured we did not overfit. The CNN effectively acts as a pattern recogniser, turning each input window into a set of learned feature maps.
Figure N: CNN model
LSTM:
The LSTM was built to model longer-term dependencies in the degradation process. Unlike the CNN, which looks at short patches, the LSTM can keep track of trends across the entire 30-cycle window, remembering how degradation evolves over time. We trained for 50 epochs (batch size 128), allowing the model to converge steadily. The training logs show a gradual decrease in loss over many epochs, highlighting the LSTM’s strength in learning temporal dynamics.
Figure O: LSTM model
CNN–LSTM hybrid:
The hybrid combines the strengths of both approaches: CNN layers first extract local temporal features, and the output is then passed into LSTM layers that capture the broader progression. In other words, the CNN acts as a feature extractor and the LSTM as a temporal modeller. This model was also trained for 50 epochs with batch size 128. By design, it should perform well on datasets like FD003/FD004 where both local sensor correlations and long-term temporal signals matter.
Figure P: CNN–LSTM hybrid
</a:t>
            </a:r>
          </a:p>
        </p:txBody>
      </p:sp>
      <p:sp>
        <p:nvSpPr>
          <p:cNvPr id="4" name="Slide Number Placeholder 3"/>
          <p:cNvSpPr>
            <a:spLocks noGrp="1"/>
          </p:cNvSpPr>
          <p:nvPr>
            <p:ph type="sldNum" sz="quarter" idx="5"/>
          </p:nvPr>
        </p:nvSpPr>
        <p:spPr/>
        <p:txBody>
          <a:bodyPr/>
          <a:lstStyle/>
          <a:p>
            <a:fld id="{E099C3DC-B6F7-4F85-B8F9-8BA1D3E65E36}" type="slidenum">
              <a:rPr lang="en-GB" smtClean="0"/>
              <a:t>20</a:t>
            </a:fld>
            <a:endParaRPr lang="en-GB"/>
          </a:p>
        </p:txBody>
      </p:sp>
    </p:spTree>
    <p:extLst>
      <p:ext uri="{BB962C8B-B14F-4D97-AF65-F5344CB8AC3E}">
        <p14:creationId xmlns:p14="http://schemas.microsoft.com/office/powerpoint/2010/main" val="35960117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We now turn to model performance. Based on our preprocessing design choices (e.g., clipping RUL at 130 cycles) and insights from the literature review, we selected a baseline linear regression, a 1D CNN, an LSTM, and a CNN–LSTM hybrid. These models represent industry standards in RUL prediction. The purpose here is not to iteratively optimise or redesign them, but to evaluate their relative strengths. Our aim is to identify which deep learning approach is most effective for this problem, leaving further tuning and extension for future work.
Summary Plots &amp; Table across FD001–FD004
Figure Q: Model ranking across datasets (RMSE and MAE).
Across all datasets, the LSTM consistently ranked first by RMSE and MAE, showing clear superiority. The CNN and CNN–LSTM alternated between second and third place depending on dataset complexity, while the baseline was always last. This reinforces that temporal models are most robust, but CNNs and hybrids still provide meaningful competition.
Figure R: Summary table of RMSE and MAE by dataset and model.
The table confirms that LSTMs achieve the lowest RMSE and MAE on all four datasets, with their advantage most pronounced on FD003 and FD004. CNN–LSTM hybrids performed close to LSTMs but lagged slightly, while CNNs were competitive but more affected by condition shifts (FD002/FD004). The baseline regression showed the highest errors throughout, validating the need for deep learning approaches.
Figure S: Heatmaps of RMSE and MAE (lower is better).
The heatmaps visually highlight the LSTM’s dominance with the darkest green cells across datasets, especially FD003 (RMSE = 14.38, MAE = 9.33). CNN–LSTM appears consistently strong, but slightly weaker than pure LSTM, while CNN performs better on simpler datasets. The red blocks for the baseline emphasise its consistent underperformance relative to all deep models.
</a:t>
            </a:r>
          </a:p>
        </p:txBody>
      </p:sp>
      <p:sp>
        <p:nvSpPr>
          <p:cNvPr id="4" name="Slide Number Placeholder 3"/>
          <p:cNvSpPr>
            <a:spLocks noGrp="1"/>
          </p:cNvSpPr>
          <p:nvPr>
            <p:ph type="sldNum" sz="quarter" idx="5"/>
          </p:nvPr>
        </p:nvSpPr>
        <p:spPr/>
        <p:txBody>
          <a:bodyPr/>
          <a:lstStyle/>
          <a:p>
            <a:fld id="{E099C3DC-B6F7-4F85-B8F9-8BA1D3E65E36}" type="slidenum">
              <a:rPr lang="en-GB" smtClean="0"/>
              <a:t>21</a:t>
            </a:fld>
            <a:endParaRPr lang="en-GB"/>
          </a:p>
        </p:txBody>
      </p:sp>
    </p:spTree>
    <p:extLst>
      <p:ext uri="{BB962C8B-B14F-4D97-AF65-F5344CB8AC3E}">
        <p14:creationId xmlns:p14="http://schemas.microsoft.com/office/powerpoint/2010/main" val="23511893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RMSE can be interpreted directly in cycles of RUL. For instance, an RMSE of 18.6 implies the model is typically within ±19 cycles of the true failure point. Assuming an aircraft engine averages ~6 flight cycles per day, this corresponds to roughly three days of scheduling buffer, which is a meaningful planning horizon for inspections and spare-part logistics. For airline planners, such an error margin provides an actionable signal: even if the prediction is not perfect, it prompts human review and inspection of the affected engine. This early warning allows planners to adjust maintenance slots, staffing, and spare allocation in advance, reducing the risk of unplanned groundings. While integrating this process into day-to-day fleet operations can be complex, the predictive buffer is valuable as an indicator to trigger proactive checks and informed planning.
MAE provides an estimate of the typical prediction error in cycles. For example, an MAE of 15 cycles means that most forecasts are within ±15 cycles of the actual RUL, corresponding to about 2–3 days of flight operations. While RMSE highlights the risk of large deviations, MAE gives planners a clearer sense of the day-to-day reliability of the predictions.
The prediction errors in this study can be directly interpreted in cycles of remaining life. For example, an RMSE of 18–20 cycles equate to roughly three days of flight operations for a short-haul engine completing ~6 cycles per day. This buffer is operationally meaningful: it gives planners time to schedule inspections, order parts, and allocate maintenance slots in advance. Even though perfect accuracy is impossible, consistent early warning by even a few days can reduce costly unplanned groundings and improve overall fleet availability.
Cost asymmetry in aviation.
In aviation maintenance, the cost of error is not symmetric. An early prediction (replacing a part sooner than strictly necessary) carries some cost in labour and lost component life, but a late prediction (missing an impending failure) risks far greater costs   flight disruption, safety concerns, and emergency replacements. The diagnostic analysis showed that models such as CNN and CNN–LSTM tend toward conservative under-prediction, which in practice provides a safer margin. While not optimal for maximising component usage, this bias is valuable in a safety-critical environment.
Planner’s perspective.
From a supply chain and planning standpoint, these models directly support forecasting demand for spares and scheduling workforce capacity. As someone already working in aviation planning, I see clear parallels: an error margin of ±15 cycles (≈2–3 days) is enough to adjust procurement timelines for critical spares, align with maintenance slots, and communicate with suppliers. While the C-MAPSS dataset is simulated, the principle is transferable   predictive models can provide an evidence-based signal to planners, who can then layer human judgment and operational context on top. This strengthens proactive maintenance and reduces the reliance on reactive firefighting in the supply chain.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22</a:t>
            </a:fld>
            <a:endParaRPr lang="en-GB"/>
          </a:p>
        </p:txBody>
      </p:sp>
    </p:spTree>
    <p:extLst>
      <p:ext uri="{BB962C8B-B14F-4D97-AF65-F5344CB8AC3E}">
        <p14:creationId xmlns:p14="http://schemas.microsoft.com/office/powerpoint/2010/main" val="12980360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FD001 Baseline Model: Calibration, Residuals, and Variability, FD002 CNN Model: Calibration, Residuals, and Variability, FD003 LSTM Model: Calibration, Residuals, and Variability, FD004 Hybrid Model: Calibration, Residuals, and Variability
</a:t>
            </a:r>
          </a:p>
        </p:txBody>
      </p:sp>
      <p:sp>
        <p:nvSpPr>
          <p:cNvPr id="4" name="Slide Number Placeholder 3"/>
          <p:cNvSpPr>
            <a:spLocks noGrp="1"/>
          </p:cNvSpPr>
          <p:nvPr>
            <p:ph type="sldNum" sz="quarter" idx="5"/>
          </p:nvPr>
        </p:nvSpPr>
        <p:spPr/>
        <p:txBody>
          <a:bodyPr/>
          <a:lstStyle/>
          <a:p>
            <a:fld id="{E099C3DC-B6F7-4F85-B8F9-8BA1D3E65E36}" type="slidenum">
              <a:rPr lang="en-GB" smtClean="0"/>
              <a:t>23</a:t>
            </a:fld>
            <a:endParaRPr lang="en-GB"/>
          </a:p>
        </p:txBody>
      </p:sp>
    </p:spTree>
    <p:extLst>
      <p:ext uri="{BB962C8B-B14F-4D97-AF65-F5344CB8AC3E}">
        <p14:creationId xmlns:p14="http://schemas.microsoft.com/office/powerpoint/2010/main" val="25026564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The calibration scatter shows that the baseline linear regression systematically underestimates RUL at high values (flattening out near the 130-cycle cap) and overestimates slightly at very low RUL. The diagonal reference line highlights the gap: predictions fail to track the true decline into failure. This reflects the model’s linear simplification it cannot capture the curved degradation trajectory, only a rough average trend.
Figure T: Calibration plot (True vs Pred, baseline FD001)
Residual distributions &amp; bias
The residual violin plot indicates a wide error spread (≈±60 cycles), with a slight positive skew (predicted &gt; true). This bias confirms what we saw in calibration: the baseline often over-predicts remaining life when failure is near. For maintenance, this is risky because over-estimation leads to late interventions, the costliest error type in PHM.
Figure U: Residual error distribution (baseline FD001)
Per-engine variability
The per-engine bar chart (Actual vs Predicted RUL for sampled engines) highlights strong engine-to-engine variability. Some engines are predicted reasonably close, while others show 30–50 cycle errors. Because the baseline lacks temporal memory, it treats each engine trajectory, similarly, missing idiosyncratic degradation paths. This makes it unsuitable for fleet-level prediction where variability must be accounted for.
Figure V: Per-engine error variability (baseline FD001)
In summary: FD001’s baseline regression demonstrates the limits of a simple model   systematic calibration bias, wide residual spread, and high per-engine variability. It serves well as a benchmark, but its shortcomings underline why more advanced temporal models (LSTM/CNN-LSTM) are necessary.
</a:t>
            </a:r>
          </a:p>
        </p:txBody>
      </p:sp>
      <p:sp>
        <p:nvSpPr>
          <p:cNvPr id="4" name="Slide Number Placeholder 3"/>
          <p:cNvSpPr>
            <a:spLocks noGrp="1"/>
          </p:cNvSpPr>
          <p:nvPr>
            <p:ph type="sldNum" sz="quarter" idx="5"/>
          </p:nvPr>
        </p:nvSpPr>
        <p:spPr/>
        <p:txBody>
          <a:bodyPr/>
          <a:lstStyle/>
          <a:p>
            <a:fld id="{E099C3DC-B6F7-4F85-B8F9-8BA1D3E65E36}" type="slidenum">
              <a:rPr lang="en-GB" smtClean="0"/>
              <a:t>24</a:t>
            </a:fld>
            <a:endParaRPr lang="en-GB"/>
          </a:p>
        </p:txBody>
      </p:sp>
    </p:spTree>
    <p:extLst>
      <p:ext uri="{BB962C8B-B14F-4D97-AF65-F5344CB8AC3E}">
        <p14:creationId xmlns:p14="http://schemas.microsoft.com/office/powerpoint/2010/main" val="4399265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The scatterplot shows that CNN predictions generally align with the true RUL trend, but with greater dispersion compared to FD001. At lower RUL values (&lt;40 cycles), predictions are tight around the ideal line, which is encouraging for short-term maintenance alerts. However, at higher RULs the spread widens, with CNN tending to over-predict engine life. This is consistent with the challenge of disentangling degradation signals from condition-driven variability in FD002.
Figure W: Calibration plot (True vs Pred, CNN FD002)
Residual distributions &amp; bias
The residual violin plot confirms a systematic negative bias: many points lie below zero, meaning the CNN underestimates RUL (predicting failures earlier than reality). This conservatism is not necessarily problematic in aviation – it errs on the side of caution – but it does increase the risk of premature interventions. The long tails show occasional overestimates, indicating some engines are predicted to last far longer than they do.
Figure X: Residual error distribution (CNN FD002)
Per-engine variability
The bar plot of sampled engines highlights substantial variability across units. For some engines, CNN tracks the true RUL closely, while for other predictions diverge sharply, particularly in mid-life cycles. This engine-to-engine inconsistency illustrates the difficulty CNNs face in handling regime shifts. The model captures local sensor patterns well but struggles to generalise degradation trends across different operating conditions.
Figure Y: Per-engine error variability (CNN FD002)
On FD002, the CNN shows solid short-term calibration but weaker performance at longer horizons, with a general tendency to underestimate RUL. While this cautious bias may be acceptable in safety-critical contexts, the engine-level variability reduces reliability for fleet-wide planning. This aligns with our earlier conclusion that LSTM-type models are better suited for multi-condition datasets, as they can model temporal dependencies more effectively than CNNs alone.
</a:t>
            </a:r>
          </a:p>
        </p:txBody>
      </p:sp>
      <p:sp>
        <p:nvSpPr>
          <p:cNvPr id="4" name="Slide Number Placeholder 3"/>
          <p:cNvSpPr>
            <a:spLocks noGrp="1"/>
          </p:cNvSpPr>
          <p:nvPr>
            <p:ph type="sldNum" sz="quarter" idx="5"/>
          </p:nvPr>
        </p:nvSpPr>
        <p:spPr/>
        <p:txBody>
          <a:bodyPr/>
          <a:lstStyle/>
          <a:p>
            <a:fld id="{E099C3DC-B6F7-4F85-B8F9-8BA1D3E65E36}" type="slidenum">
              <a:rPr lang="en-GB" smtClean="0"/>
              <a:t>25</a:t>
            </a:fld>
            <a:endParaRPr lang="en-GB"/>
          </a:p>
        </p:txBody>
      </p:sp>
    </p:spTree>
    <p:extLst>
      <p:ext uri="{BB962C8B-B14F-4D97-AF65-F5344CB8AC3E}">
        <p14:creationId xmlns:p14="http://schemas.microsoft.com/office/powerpoint/2010/main" val="11434790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The calibration scatter shows that the LSTM tracks the ideal 45° line very closely across the entire range of RUL values. At low RUL (&lt;30 cycles), predictions are particularly accurate, which is critical since maintenance decisions are most sensitive here. In the mid-range (30–90 cycles), the model maintains tight clustering, although some spread begins to emerge as engines diverge in their dual-fault degradation patterns. At the upper end near the capped 130 cycles, predictions begin to saturate, reflecting both the dataset’s artificial cap and the model’s conservative bias not to over-predict excessively. Compared to FD001 and FD002, this calibration demonstrates clear improvement, highlighting the LSTM’s ability to capture long-term temporal dependencies under dual-fault stress.
Figure Z: Calibration plot (True vs Pred, LSTM FD003)
Residual distributions &amp; bias
The violin plot shows a compact distribution centred around zero, confirming that the LSTM is largely unbiased. Unlike the CNN on FD002, which skewed toward underestimation, the LSTM balances over- and under-predictions. Most residuals fall within ±20 cycles, a tighter spread than in earlier datasets. Occasional outliers reach ±60 cycles, but these are rare and likely linked to atypical sensor behaviour in engines with unusually long lifespans. The narrow waist of the violin indicates that for most cases, the LSTM provides predictions very close to the true values.
Figure AA: Residual error distribution (LSTM FD003)
Per-engine variability
The bar chart of sampled engines demonstrates consistency: the orange (predicted) bars generally track very close to the blue (actual) bars, regardless of whether the engine failed early or ran beyond 300 cycles. This stability across different degradation pathways is particularly important in FD003, where the dual-fault setup could easily confuse weaker models. The LSTM’s temporal memory enables it to follow engine-specific progression without collapsing predictions to a generic mean trend.
Figure AB: Per-engine error variability (LSTM FD003)
On FD003, the LSTM shows its strongest performance so far. Calibration is tight across short, medium, and long horizons; residuals are centred and narrow; and engine-to-engine variability is well captured. This confirms that LSTM is the most suitable model for dual-fault, single-condition datasets: it can disentangle overlapping degradation signals while preserving accuracy across a broad range of lifespans. In practical PHM terms, the model delivers reliable early warnings with limited false alarms, providing planners confidence to schedule interventions without over-maintaining engines.
</a:t>
            </a:r>
          </a:p>
        </p:txBody>
      </p:sp>
      <p:sp>
        <p:nvSpPr>
          <p:cNvPr id="4" name="Slide Number Placeholder 3"/>
          <p:cNvSpPr>
            <a:spLocks noGrp="1"/>
          </p:cNvSpPr>
          <p:nvPr>
            <p:ph type="sldNum" sz="quarter" idx="5"/>
          </p:nvPr>
        </p:nvSpPr>
        <p:spPr/>
        <p:txBody>
          <a:bodyPr/>
          <a:lstStyle/>
          <a:p>
            <a:fld id="{E099C3DC-B6F7-4F85-B8F9-8BA1D3E65E36}" type="slidenum">
              <a:rPr lang="en-GB" smtClean="0"/>
              <a:t>26</a:t>
            </a:fld>
            <a:endParaRPr lang="en-GB"/>
          </a:p>
        </p:txBody>
      </p:sp>
    </p:spTree>
    <p:extLst>
      <p:ext uri="{BB962C8B-B14F-4D97-AF65-F5344CB8AC3E}">
        <p14:creationId xmlns:p14="http://schemas.microsoft.com/office/powerpoint/2010/main" val="21222771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The calibration scatter shows the CNN–LSTM following the ideal 45° line reasonably well, though with more spread compared to the LSTM on FD003. Predictions at low RUL values (below ~30 cycles) are fairly accurate, but at mid to high RUL, a wider dispersion is visible. Some points cluster around the 130-cycle cap, a sign that the model occasionally overestimates remaining life under complex dual-fault, multi-condition settings. Still, the CNN–LSTM tracks the general trend, suggesting it can learn both local and long-term degradation patterns but struggles with extreme variability.
Figure AC: Calibration plot (True vs Pred, Hybrid FD004)
Residual distributions &amp; bias
The residual plot shows a narrow concentration of predictions around zero, but with heavier tails than in FD003. This indicates occasional large errors   both under- and over-predictions   reflecting the difficulty of FD004. The bulk of residuals lie within ±20 cycles, which is operationally acceptable, but the presence of outliers reaching ±100 cycles is a weakness in reliability. Interestingly, the distribution’s centre sits slightly below zero, showing a small under-prediction bias (forecasting failures earlier than they occur). While conservative, this bias is not necessarily harmful in aviation, where early warnings are safer than late surprises.
Figure AD: Residual error distribution (Hybrid FD004)
Per-engine variability
The sampled engine bar chart reveals mixed performance. For most engines, predicted RULs track the actual values closely, but in several cases, the model under-predicts heavily (e.g., engines with long lifespans are cut short in prediction). This reflects the challenge of FD004: engines degrade under both multiple conditions and dual failure modes, requiring the model to disentangle complex patterns. The hybrid’s CNN layers help capture local anomalies, while the LSTM handles temporal dependencies, but the interaction is not perfect   leading to uneven accuracy across engines.
Figure AE: Per-engine error variability (Hybrid FD004
On FD004, the CNN–LSTM delivers competent but less consistent results compared to the LSTM on FD003. Calibration is broadly aligned but more scattered, residuals are centred but fat-tailed, and per-engine performance is uneven with occasional sharp under-predictions. This highlights the difficulty of FD004 as the most complex dataset. Still, the hybrid demonstrates value: it remains competitive across both short- and long-term horizons, balancing CNN’s local pattern detection with LSTM’s temporal modelling. From a PHM perspective, its conservative under-prediction bias means planners receive early alerts, which, while imperfect, provide actionable buffers for maintenance scheduling in a high-stakes aviation setting.
</a:t>
            </a:r>
          </a:p>
        </p:txBody>
      </p:sp>
      <p:sp>
        <p:nvSpPr>
          <p:cNvPr id="4" name="Slide Number Placeholder 3"/>
          <p:cNvSpPr>
            <a:spLocks noGrp="1"/>
          </p:cNvSpPr>
          <p:nvPr>
            <p:ph type="sldNum" sz="quarter" idx="5"/>
          </p:nvPr>
        </p:nvSpPr>
        <p:spPr/>
        <p:txBody>
          <a:bodyPr/>
          <a:lstStyle/>
          <a:p>
            <a:fld id="{E099C3DC-B6F7-4F85-B8F9-8BA1D3E65E36}" type="slidenum">
              <a:rPr lang="en-GB" smtClean="0"/>
              <a:t>27</a:t>
            </a:fld>
            <a:endParaRPr lang="en-GB"/>
          </a:p>
        </p:txBody>
      </p:sp>
    </p:spTree>
    <p:extLst>
      <p:ext uri="{BB962C8B-B14F-4D97-AF65-F5344CB8AC3E}">
        <p14:creationId xmlns:p14="http://schemas.microsoft.com/office/powerpoint/2010/main" val="22075989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Data, Methodological, and Model-Related Limitations, Evaluation and Generalisability Concerns, Summary of Key Findings and Practical Takeaways
</a:t>
            </a:r>
          </a:p>
        </p:txBody>
      </p:sp>
      <p:sp>
        <p:nvSpPr>
          <p:cNvPr id="4" name="Slide Number Placeholder 3"/>
          <p:cNvSpPr>
            <a:spLocks noGrp="1"/>
          </p:cNvSpPr>
          <p:nvPr>
            <p:ph type="sldNum" sz="quarter" idx="5"/>
          </p:nvPr>
        </p:nvSpPr>
        <p:spPr/>
        <p:txBody>
          <a:bodyPr/>
          <a:lstStyle/>
          <a:p>
            <a:fld id="{E099C3DC-B6F7-4F85-B8F9-8BA1D3E65E36}" type="slidenum">
              <a:rPr lang="en-GB" smtClean="0"/>
              <a:t>28</a:t>
            </a:fld>
            <a:endParaRPr lang="en-GB"/>
          </a:p>
        </p:txBody>
      </p:sp>
    </p:spTree>
    <p:extLst>
      <p:ext uri="{BB962C8B-B14F-4D97-AF65-F5344CB8AC3E}">
        <p14:creationId xmlns:p14="http://schemas.microsoft.com/office/powerpoint/2010/main" val="31755693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The C-MAPSS dataset, while widely used, is a synthetic simulator rather than real-world engine data. This limits how representative the results are of actual fleet behaviour, where noise, maintenance history, and operating environments are more complex. Furthermore, the dataset only covers specific fault types and operating regimes, which narrows the scope of conclusions. Dropping flat sensors during preprocessing also carries risk: weak but potentially informative signals may have been discarded, reducing the models’ ability to capture subtle degradation indicators.
The preprocessing and modelling pipeline involved fixed design choices, such as a 30-cycle sequence length, that may bias results toward certain temporal structures. Hyperparameters (epochs, batch size, learning rate) were tuned only lightly due to time constraints, meaning stronger architectures may not have been fully explored. Training relied on a single train/validation split, rather than repeated runs or cross-validation, which increases sensitivity to how the data happened to be partitioned. Early stopping was used to reduce overfitting but may also have limited model convergence.
The models chosen   baseline regression, CNN, LSTM, and CNN–LSTM   reflect industry standards, but their specific implementations introduce limitations. The baseline regression is extremely simple, which may exaggerate the performance gap to deep learning models. The CNN–LSTM hybrid is highly sensitive to architectural design and may underperform if configured sub-optimally; other variants could achieve better results. Similarly, the choice of two-layer LSTM reflects a balance between complexity and training stability, but deeper or attention-based models might capture dependencies more effectively.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29</a:t>
            </a:fld>
            <a:endParaRPr lang="en-GB"/>
          </a:p>
        </p:txBody>
      </p:sp>
    </p:spTree>
    <p:extLst>
      <p:ext uri="{BB962C8B-B14F-4D97-AF65-F5344CB8AC3E}">
        <p14:creationId xmlns:p14="http://schemas.microsoft.com/office/powerpoint/2010/main" val="911082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Aviation Industry Context and Maintenance Challenges, Project Aim: Deep Learning for RUL Prediction Using Digital Twins
</a:t>
            </a:r>
          </a:p>
        </p:txBody>
      </p:sp>
      <p:sp>
        <p:nvSpPr>
          <p:cNvPr id="4" name="Slide Number Placeholder 3"/>
          <p:cNvSpPr>
            <a:spLocks noGrp="1"/>
          </p:cNvSpPr>
          <p:nvPr>
            <p:ph type="sldNum" sz="quarter" idx="5"/>
          </p:nvPr>
        </p:nvSpPr>
        <p:spPr/>
        <p:txBody>
          <a:bodyPr/>
          <a:lstStyle/>
          <a:p>
            <a:fld id="{E099C3DC-B6F7-4F85-B8F9-8BA1D3E65E36}" type="slidenum">
              <a:rPr lang="en-GB" smtClean="0"/>
              <a:t>3</a:t>
            </a:fld>
            <a:endParaRPr lang="en-GB"/>
          </a:p>
        </p:txBody>
      </p:sp>
    </p:spTree>
    <p:extLst>
      <p:ext uri="{BB962C8B-B14F-4D97-AF65-F5344CB8AC3E}">
        <p14:creationId xmlns:p14="http://schemas.microsoft.com/office/powerpoint/2010/main" val="18016658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The study primarily used RMSE and MAE as evaluation metrics, which are standard but limited. Both treat early and late prediction errors equally, even though in PHM contexts late predictions are costlier than early ones. Outliers also play a large role in RMSE, so a small number of extreme errors may distort results. In addition, results were reported mainly as averages, which mask per-engine variability that is critical in fleet management. Including the PHM asymmetric scoring metric or reliability-based metrics would provide a more complete picture.
The findings provide insight into relative model behaviour on C-MAPSS but generalising them to operational aviation requires caution. Real fleets involve messy sensor data, maintenance interventions, and irregular operating cycles that the simulator does not capture. While the LSTM proved most reliable here, deploying it in industry would require retraining with real fleet data, validation under varied conditions, and integration with existing maintenance decision processes. The results therefore should be interpreted as evidence of comparative performance under controlled conditions, not as guarantees of field performance.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30</a:t>
            </a:fld>
            <a:endParaRPr lang="en-GB"/>
          </a:p>
        </p:txBody>
      </p:sp>
    </p:spTree>
    <p:extLst>
      <p:ext uri="{BB962C8B-B14F-4D97-AF65-F5344CB8AC3E}">
        <p14:creationId xmlns:p14="http://schemas.microsoft.com/office/powerpoint/2010/main" val="13531386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Summary of Key Findings
·    LSTM was the strongest performer across all four datasets, delivering the lowest RMSE/MAE, particularly on FD003 (dual faults) and FD004 (multi-condition + dual faults).
·    CNN struggled with regime shifts in FD002/FD004, confirming that convolution alone cannot fully capture operating-condition variability.
·    The hybrid CNN–LSTM was competitive on FD004, but showed less consistency than pure LSTM, underlining the sensitivity of hybrid designs.
·    Baseline regression consistently underperformed, highlighting the value of deep learning in modelling temporal degradation.
·    Diagnostics revealed systematic biases: CNNs tended to under-predict (safer but premature interventions), while the LSTM remained well-calibrated with narrow residuals and low engine-to-engine variability.
·    Practical implications: RMSE/MAE translate into 2–3 days of operational buffer, enough to inform inspections, spares procurement, and proactive scheduling.
·    Limitations acknowledged: synthetic data, fixed design choices, and limited hyperparameter tuning. Still, the comparative results provide robust evidence of relative model behaviour.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31</a:t>
            </a:fld>
            <a:endParaRPr lang="en-GB"/>
          </a:p>
        </p:txBody>
      </p:sp>
    </p:spTree>
    <p:extLst>
      <p:ext uri="{BB962C8B-B14F-4D97-AF65-F5344CB8AC3E}">
        <p14:creationId xmlns:p14="http://schemas.microsoft.com/office/powerpoint/2010/main" val="952611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In conclusion, this project demonstrates the potential of deep learning combined with digital twins to predict the Remaining Useful Life of engines, offering valuable benefits for aviation maintenance and operational efficiency.</a:t>
            </a:r>
          </a:p>
        </p:txBody>
      </p:sp>
      <p:sp>
        <p:nvSpPr>
          <p:cNvPr id="4" name="Slide Number Placeholder 3"/>
          <p:cNvSpPr>
            <a:spLocks noGrp="1"/>
          </p:cNvSpPr>
          <p:nvPr>
            <p:ph type="sldNum" sz="quarter" idx="5"/>
          </p:nvPr>
        </p:nvSpPr>
        <p:spPr/>
        <p:txBody>
          <a:bodyPr/>
          <a:lstStyle/>
          <a:p>
            <a:fld id="{E099C3DC-B6F7-4F85-B8F9-8BA1D3E65E36}" type="slidenum">
              <a:rPr lang="en-GB" smtClean="0"/>
              <a:t>32</a:t>
            </a:fld>
            <a:endParaRPr lang="en-GB"/>
          </a:p>
        </p:txBody>
      </p:sp>
    </p:spTree>
    <p:extLst>
      <p:ext uri="{BB962C8B-B14F-4D97-AF65-F5344CB8AC3E}">
        <p14:creationId xmlns:p14="http://schemas.microsoft.com/office/powerpoint/2010/main" val="38501068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The aviation industry is one of the most complex and economically significant sectors in the world. As of July 2025, global commercial aviation supports more than 40 million flights annually, transporting over 4.7 billion passengers and contributing more than USD 3.5 trillion to global GDP (IATA, 2025). In Europe alone, the industry accounts for more than 11 million jobs and EUR 823 billion in economic activity (Airbus, 2024). Aircraft such as the Airbus A320 family, widely deployed on short- to medium-haul routes between the UK, France, Spain, and other European countries, can typically perform up to six flight cycles per day depending on scheduling and turnaround times (Airbus, 2023). A single A320 aircraft carries approximately 150–180 passengers, and the operational costs and revenues generated from these flights scale significantly with fleet utilisation.
Given the capital-intensive nature of aviation, unplanned aircraft downtime due to engine failures or unexpected maintenance events can cause substantial financial losses. A grounded aircraft not only results in direct repair costs but also leads to revenue loss from cancelled flights, disrupted schedules, and passenger compensation obligations (ICAO, 2022). While regulatory frameworks mandate strict maintenance, repair, and overhaul (MRO) intervals to ensure safety, unexpected faults still occur between scheduled maintenance checks. This creates an urgent need for predictive maintenance solutions that can accurately forecast when an engine component is likely to fail.
Historically, maintenance strategies have shifted dramatically. In the 19th century, railway companies pioneered systematic inspections at fixed intervals (Aldrich, 2010). The aviation industry adopted similar principles, relying on reactive or calendar-based maintenance cycles. While these approaches offered clear benefits, they also left room for in-service failures. This highlights a crucial gap that needs to be addressed: ultimately, unplanned maintenance is always disruptive, and closing this gap is both a challenge and an opportunity to improve reliability and efficiency.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4</a:t>
            </a:fld>
            <a:endParaRPr lang="en-GB"/>
          </a:p>
        </p:txBody>
      </p:sp>
    </p:spTree>
    <p:extLst>
      <p:ext uri="{BB962C8B-B14F-4D97-AF65-F5344CB8AC3E}">
        <p14:creationId xmlns:p14="http://schemas.microsoft.com/office/powerpoint/2010/main" val="31648265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Predicting the Remaining Useful Life (RUL) of critical components such as turbofan engines can save millions for airlines by reducing unplanned maintenance, minimising operational disruptions, and optimising maintenance planning. Data-driven prognostics is particularly promising in this context. NASA’s C-MAPSS dataset, generated through the simulation of a 90,000 lb thrust-class commercial turbofan engine, has become a benchmark for RUL research. It provides run-to-failure multivariate time-series data across multiple operating conditions and fault modes (Saxena et al., 2008; Saxena et al., 2008a). These datasets enable researchers to design, train, and evaluate machine learning and deep learning algorithms for predictive maintenance in aviation.
This project leverages the C-MAPSS dataset to investigate the effectiveness of deep learning models, specifically Convolutional Neural Networks (CNNs) and Long Short-Term Memory (LSTM) networks, in predicting RUL. CNNs excel in extracting spatial patterns from sensor data, while LSTMs are designed to capture long-term temporal dependencies, making them highly suitable for time-series analysis. By comparing their performance in terms of prediction accuracy and generalisation across different engine conditions, this research aims to assess which model is better suited for integration within aviation digital twin systems. Importantly, while several studies have applied deep learning to the C-MAPSS dataset, many have struggled with generalisability across operating conditions or with balancing early and late prediction errors (Saxena et al., 2008a). This project addresses that gap by applying both CNN and LSTM models systematically across multiple datasets and explicitly evaluating trade-offs in predictive accuracy, robustness, and business applicability.
A Digital Twin (DT) is a virtual replica of a physical system that mirrors its real-world behaviour through continuous data updates. When applied to aircraft engines, DTs can combine live sensor data with predictive models to estimate RUL in real time, thereby enabling proactive maintenance decision-making. In practice, this allows airlines to answer critical operational questions, such as: Will the engine remain healthy until the next scheduled overhaul? If not, operators can reschedule flights, reassign aircraft, or initiate earlier maintenance to prevent costly unscheduled downtime.
Through this project, the benefits of data-driven prognostics will be demonstrated by evaluating CNN and LSTM models using C-MAPSS engine sensor data. In my own reflection, I see this work not just as a technical comparison, but as me taking a direct stab at a real challenge faced by the aviation industry. Having worked with forecasting in aerospace supply chains, I am motivated to explore whether these models can genuinely help airlines make more scientific and confident decisions about engine health. Beyond identifying the most effective approach, this work contributes an additional tool to the aviation industry’s predictive maintenance toolkit, helping airlines enhance efficiency, reduce costs, and ensure operational continuity.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5</a:t>
            </a:fld>
            <a:endParaRPr lang="en-GB"/>
          </a:p>
        </p:txBody>
      </p:sp>
    </p:spTree>
    <p:extLst>
      <p:ext uri="{BB962C8B-B14F-4D97-AF65-F5344CB8AC3E}">
        <p14:creationId xmlns:p14="http://schemas.microsoft.com/office/powerpoint/2010/main" val="112571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Central Challenge and Dataset Benchmark, Project Aim and Key Objectives
</a:t>
            </a:r>
          </a:p>
        </p:txBody>
      </p:sp>
      <p:sp>
        <p:nvSpPr>
          <p:cNvPr id="4" name="Slide Number Placeholder 3"/>
          <p:cNvSpPr>
            <a:spLocks noGrp="1"/>
          </p:cNvSpPr>
          <p:nvPr>
            <p:ph type="sldNum" sz="quarter" idx="5"/>
          </p:nvPr>
        </p:nvSpPr>
        <p:spPr/>
        <p:txBody>
          <a:bodyPr/>
          <a:lstStyle/>
          <a:p>
            <a:fld id="{E099C3DC-B6F7-4F85-B8F9-8BA1D3E65E36}" type="slidenum">
              <a:rPr lang="en-GB" smtClean="0"/>
              <a:t>6</a:t>
            </a:fld>
            <a:endParaRPr lang="en-GB"/>
          </a:p>
        </p:txBody>
      </p:sp>
    </p:spTree>
    <p:extLst>
      <p:ext uri="{BB962C8B-B14F-4D97-AF65-F5344CB8AC3E}">
        <p14:creationId xmlns:p14="http://schemas.microsoft.com/office/powerpoint/2010/main" val="1328949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Different methodologies for predicting failure exist, yet the central challenge remains the same: to determine, with confidence, how many operational cycles remain before failure occurs. This project focuses on applying deep learning, comparing Convolutional Neural Networks (CNN) and Long Short-Term Memory networks (LSTM), by building models to predict RUL.
NASA’s C-MAPSS turbofan engine dataset (developed for the PHM’08 competition) provides a robust benchmark for this task. It simulates realistic engine degradation under varied operating conditions, fault modes, and sensor noise, offering an ideal environment to test prognostic methods (Saxena et al., 2008).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7</a:t>
            </a:fld>
            <a:endParaRPr lang="en-GB"/>
          </a:p>
        </p:txBody>
      </p:sp>
    </p:spTree>
    <p:extLst>
      <p:ext uri="{BB962C8B-B14F-4D97-AF65-F5344CB8AC3E}">
        <p14:creationId xmlns:p14="http://schemas.microsoft.com/office/powerpoint/2010/main" val="16367256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To investigate and evaluate deep learning models for predicting the Remaining Useful Life (RUL) of industrial machinery using Digital Twin technology and the NASA C-MAPSS dataset.
1.    Conduct a literature review on Digital Twin applications in predictive maintenance
2.    Analyse existing RUL prediction techniques with emphasis on deep learning
3.    Develop relevant models for analysis
4.    Evaluate models using performance metrics such as RMSE and MAE
5.    Compare results across multiple C-MAPSS datasets (FD001–FD004).
6.    Assess industrial implications for aviation and predictive maintenance.
Image source: Microsoft 365 content library
</a:t>
            </a:r>
          </a:p>
        </p:txBody>
      </p:sp>
      <p:sp>
        <p:nvSpPr>
          <p:cNvPr id="4" name="Slide Number Placeholder 3"/>
          <p:cNvSpPr>
            <a:spLocks noGrp="1"/>
          </p:cNvSpPr>
          <p:nvPr>
            <p:ph type="sldNum" sz="quarter" idx="5"/>
          </p:nvPr>
        </p:nvSpPr>
        <p:spPr/>
        <p:txBody>
          <a:bodyPr/>
          <a:lstStyle/>
          <a:p>
            <a:fld id="{E099C3DC-B6F7-4F85-B8F9-8BA1D3E65E36}" type="slidenum">
              <a:rPr lang="en-GB" smtClean="0"/>
              <a:t>8</a:t>
            </a:fld>
            <a:endParaRPr lang="en-GB"/>
          </a:p>
        </p:txBody>
      </p:sp>
    </p:spTree>
    <p:extLst>
      <p:ext uri="{BB962C8B-B14F-4D97-AF65-F5344CB8AC3E}">
        <p14:creationId xmlns:p14="http://schemas.microsoft.com/office/powerpoint/2010/main" val="1486121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
This slide references information from the following file: https://safrangroup-my.sharepoint.com/personal/mamadou_bah_safrangroup_com/_layouts/15/Doc.aspx?sourcedoc=%7B9F312128-DBF1-4C14-B43A-BA71190E981E%7D&amp;file=Msc%20Project%20Report.docx&amp;action=default&amp;mobileredirect=true&amp;DefaultItemOpen=1
Digital Twin Concept and Industry Relevance, Prognostics and Health Management (PHM) Functions and Evolution, Defining Remaining Useful Life (RUL) and Its Importance
</a:t>
            </a:r>
          </a:p>
        </p:txBody>
      </p:sp>
      <p:sp>
        <p:nvSpPr>
          <p:cNvPr id="4" name="Slide Number Placeholder 3"/>
          <p:cNvSpPr>
            <a:spLocks noGrp="1"/>
          </p:cNvSpPr>
          <p:nvPr>
            <p:ph type="sldNum" sz="quarter" idx="5"/>
          </p:nvPr>
        </p:nvSpPr>
        <p:spPr/>
        <p:txBody>
          <a:bodyPr/>
          <a:lstStyle/>
          <a:p>
            <a:fld id="{E099C3DC-B6F7-4F85-B8F9-8BA1D3E65E36}" type="slidenum">
              <a:rPr lang="en-GB" smtClean="0"/>
              <a:t>9</a:t>
            </a:fld>
            <a:endParaRPr lang="en-GB"/>
          </a:p>
        </p:txBody>
      </p:sp>
    </p:spTree>
    <p:extLst>
      <p:ext uri="{BB962C8B-B14F-4D97-AF65-F5344CB8AC3E}">
        <p14:creationId xmlns:p14="http://schemas.microsoft.com/office/powerpoint/2010/main" val="3627136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8/31/2025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116575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8/31/2025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840832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8/31/2025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0965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8/31/2025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013473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8/31/2025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4253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8/31/2025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678307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8/31/2025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783187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8/31/2025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749827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8/31/2025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342453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8/31/2025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940123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8/31/2025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094371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extBox 7">
            <a:extLst>
              <a:ext uri="{FF2B5EF4-FFF2-40B4-BE49-F238E27FC236}">
                <a16:creationId xmlns:a16="http://schemas.microsoft.com/office/drawing/2014/main" id="{C78E542D-F455-788B-E1DE-F912092A7EF0}"/>
              </a:ext>
            </a:extLst>
          </p:cNvPr>
          <p:cNvSpPr txBox="1"/>
          <p:nvPr userDrawn="1">
            <p:extLst>
              <p:ext uri="{1162E1C5-73C7-4A58-AE30-91384D911F3F}">
                <p184:classification xmlns:p184="http://schemas.microsoft.com/office/powerpoint/2018/4/main" val="hdr"/>
              </p:ext>
            </p:extLst>
          </p:nvPr>
        </p:nvSpPr>
        <p:spPr>
          <a:xfrm>
            <a:off x="5668963" y="63500"/>
            <a:ext cx="882650" cy="152400"/>
          </a:xfrm>
          <a:prstGeom prst="rect">
            <a:avLst/>
          </a:prstGeom>
        </p:spPr>
        <p:txBody>
          <a:bodyPr horzOverflow="overflow" lIns="0" tIns="0" rIns="0" bIns="0">
            <a:spAutoFit/>
          </a:bodyPr>
          <a:lstStyle/>
          <a:p>
            <a:pPr algn="l"/>
            <a:r>
              <a:rPr lang="en-GB" sz="1000">
                <a:solidFill>
                  <a:srgbClr val="FF8C00">
                    <a:alpha val="50000"/>
                  </a:srgbClr>
                </a:solidFill>
                <a:latin typeface="Calibri" panose="020F0502020204030204" pitchFamily="34" charset="0"/>
                <a:ea typeface="Calibri" panose="020F0502020204030204" pitchFamily="34" charset="0"/>
                <a:cs typeface="Calibri" panose="020F0502020204030204" pitchFamily="34" charset="0"/>
              </a:rPr>
              <a:t>C2 - Confidential</a:t>
            </a:r>
          </a:p>
        </p:txBody>
      </p:sp>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8/31/2025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27299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1B065FE-5196-D11C-36E8-1934C5932CE2}"/>
              </a:ext>
            </a:extLst>
          </p:cNvPr>
          <p:cNvPicPr>
            <a:picLocks noChangeAspect="1"/>
          </p:cNvPicPr>
          <p:nvPr/>
        </p:nvPicPr>
        <p:blipFill>
          <a:blip r:embed="rId3">
            <a:alphaModFix amt="40000"/>
          </a:blip>
          <a:srcRect t="9341" r="9091" b="8843"/>
          <a:stretch>
            <a:fillRect/>
          </a:stretch>
        </p:blipFill>
        <p:spPr>
          <a:xfrm>
            <a:off x="20" y="152"/>
            <a:ext cx="12191980" cy="6857848"/>
          </a:xfrm>
          <a:prstGeom prst="rect">
            <a:avLst/>
          </a:prstGeom>
        </p:spPr>
      </p:pic>
      <p:sp>
        <p:nvSpPr>
          <p:cNvPr id="2" name="Title 1">
            <a:extLst>
              <a:ext uri="{FF2B5EF4-FFF2-40B4-BE49-F238E27FC236}">
                <a16:creationId xmlns:a16="http://schemas.microsoft.com/office/drawing/2014/main" id="{C9AC0999-6446-AB3E-48E7-257E4E27CC6F}"/>
              </a:ext>
            </a:extLst>
          </p:cNvPr>
          <p:cNvSpPr>
            <a:spLocks noGrp="1"/>
          </p:cNvSpPr>
          <p:nvPr>
            <p:ph type="ctrTitle"/>
          </p:nvPr>
        </p:nvSpPr>
        <p:spPr>
          <a:xfrm>
            <a:off x="640080" y="985233"/>
            <a:ext cx="5758628" cy="3355853"/>
          </a:xfrm>
        </p:spPr>
        <p:txBody>
          <a:bodyPr anchor="t">
            <a:normAutofit/>
          </a:bodyPr>
          <a:lstStyle/>
          <a:p>
            <a:pPr>
              <a:lnSpc>
                <a:spcPct val="90000"/>
              </a:lnSpc>
            </a:pPr>
            <a:r>
              <a:rPr lang="en-GB" sz="4200">
                <a:solidFill>
                  <a:srgbClr val="FFFFFF"/>
                </a:solidFill>
              </a:rPr>
              <a:t>Presentation Structure for Video Aid: Predicting Remaining Useful Life of Digital Twin Engines</a:t>
            </a:r>
          </a:p>
        </p:txBody>
      </p:sp>
      <p:sp>
        <p:nvSpPr>
          <p:cNvPr id="3" name="Subtitle 2">
            <a:extLst>
              <a:ext uri="{FF2B5EF4-FFF2-40B4-BE49-F238E27FC236}">
                <a16:creationId xmlns:a16="http://schemas.microsoft.com/office/drawing/2014/main" id="{B3DC921E-E1AF-256A-3D3F-9C84AEA2AE4E}"/>
              </a:ext>
            </a:extLst>
          </p:cNvPr>
          <p:cNvSpPr>
            <a:spLocks noGrp="1"/>
          </p:cNvSpPr>
          <p:nvPr>
            <p:ph type="subTitle" idx="1"/>
          </p:nvPr>
        </p:nvSpPr>
        <p:spPr>
          <a:xfrm>
            <a:off x="640080" y="5251621"/>
            <a:ext cx="4439920" cy="1104721"/>
          </a:xfrm>
        </p:spPr>
        <p:txBody>
          <a:bodyPr anchor="t">
            <a:normAutofit/>
          </a:bodyPr>
          <a:lstStyle/>
          <a:p>
            <a:pPr>
              <a:lnSpc>
                <a:spcPct val="120000"/>
              </a:lnSpc>
            </a:pPr>
            <a:r>
              <a:rPr lang="en-GB">
                <a:solidFill>
                  <a:srgbClr val="FFFFFF"/>
                </a:solidFill>
              </a:rPr>
              <a:t>Comprehensive overview of deep learning project stages</a:t>
            </a:r>
          </a:p>
        </p:txBody>
      </p:sp>
      <p:cxnSp>
        <p:nvCxnSpPr>
          <p:cNvPr id="21" name="Straight Connector 20">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95436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351515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42" presetClass="entr" presetSubtype="0" fill="hold" grpId="1" nodeType="withEffect">
                                  <p:stCondLst>
                                    <p:cond delay="250"/>
                                  </p:stCondLst>
                                  <p:iterate>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77493DBE-6051-57E4-7CE7-1D67EA590D52}"/>
              </a:ext>
            </a:extLst>
          </p:cNvPr>
          <p:cNvSpPr>
            <a:spLocks noGrp="1"/>
          </p:cNvSpPr>
          <p:nvPr>
            <p:ph type="title"/>
          </p:nvPr>
        </p:nvSpPr>
        <p:spPr>
          <a:xfrm>
            <a:off x="640080" y="914401"/>
            <a:ext cx="4306824" cy="1477817"/>
          </a:xfrm>
        </p:spPr>
        <p:txBody>
          <a:bodyPr vert="horz" lIns="91440" tIns="45720" rIns="91440" bIns="45720" rtlCol="0" anchor="t">
            <a:normAutofit/>
          </a:bodyPr>
          <a:lstStyle/>
          <a:p>
            <a:pPr>
              <a:lnSpc>
                <a:spcPct val="90000"/>
              </a:lnSpc>
            </a:pPr>
            <a:r>
              <a:rPr lang="en-US" sz="3100"/>
              <a:t>Prognostics and Health Management (PHM) Functions and Evolution</a:t>
            </a:r>
          </a:p>
        </p:txBody>
      </p:sp>
      <p:pic>
        <p:nvPicPr>
          <p:cNvPr id="5" name="Content Placeholder 4" descr="fourth industrial revolution technology concept">
            <a:extLst>
              <a:ext uri="{FF2B5EF4-FFF2-40B4-BE49-F238E27FC236}">
                <a16:creationId xmlns:a16="http://schemas.microsoft.com/office/drawing/2014/main" id="{9D27F156-76C2-4FF6-ADD6-D76F0EA68746}"/>
              </a:ext>
            </a:extLst>
          </p:cNvPr>
          <p:cNvPicPr>
            <a:picLocks noGrp="1" noChangeAspect="1"/>
          </p:cNvPicPr>
          <p:nvPr>
            <p:ph sz="half" idx="1"/>
          </p:nvPr>
        </p:nvPicPr>
        <p:blipFill>
          <a:blip r:embed="rId3"/>
          <a:srcRect l="7055" r="17521" b="-1"/>
          <a:stretch>
            <a:fillRect/>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A498ED78-F742-1D9F-45E6-78DDAC803E1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a:t>PHM Core Functions</a:t>
            </a:r>
          </a:p>
          <a:p>
            <a:pPr marL="0" lvl="1" indent="0">
              <a:buNone/>
            </a:pPr>
            <a:r>
              <a:rPr lang="en-GB" sz="1400"/>
              <a:t>PHM includes sensing, feature extraction, health assessment, prognostics, decision support, and system adaptation.</a:t>
            </a:r>
          </a:p>
          <a:p>
            <a:pPr marL="0" indent="0">
              <a:spcBef>
                <a:spcPts val="2500"/>
              </a:spcBef>
              <a:buNone/>
            </a:pPr>
            <a:r>
              <a:rPr lang="en-GB" sz="1400" b="1"/>
              <a:t>Foundation in Condition-Based Maintenance</a:t>
            </a:r>
          </a:p>
          <a:p>
            <a:pPr marL="0" lvl="1" indent="0">
              <a:buNone/>
            </a:pPr>
            <a:r>
              <a:rPr lang="en-GB" sz="1400"/>
              <a:t>PHM evolved from Condition-Based Maintenance, incorporating sensor data for real-time condition monitoring.</a:t>
            </a:r>
          </a:p>
          <a:p>
            <a:pPr marL="0" indent="0">
              <a:spcBef>
                <a:spcPts val="2500"/>
              </a:spcBef>
              <a:buNone/>
            </a:pPr>
            <a:r>
              <a:rPr lang="en-GB" sz="1400" b="1"/>
              <a:t>Technological Advancements</a:t>
            </a:r>
          </a:p>
          <a:p>
            <a:pPr marL="0" lvl="1" indent="0">
              <a:buNone/>
            </a:pPr>
            <a:r>
              <a:rPr lang="en-GB" sz="1400"/>
              <a:t>Advances in AI, big data, and cloud computing accelerated PHM adoption and improved RUL predictions.</a:t>
            </a:r>
          </a:p>
          <a:p>
            <a:pPr marL="0" indent="0">
              <a:spcBef>
                <a:spcPts val="2500"/>
              </a:spcBef>
              <a:buNone/>
            </a:pPr>
            <a:r>
              <a:rPr lang="en-GB" sz="1400" b="1"/>
              <a:t>Industry Standards and Integration</a:t>
            </a:r>
          </a:p>
          <a:p>
            <a:pPr marL="0" lvl="1" indent="0">
              <a:buNone/>
            </a:pPr>
            <a:r>
              <a:rPr lang="en-GB" sz="1400"/>
              <a:t>PHM standards developed by SAE and IEEE fostered consistency and integration with Industry 4.0 technologies.</a:t>
            </a:r>
          </a:p>
        </p:txBody>
      </p:sp>
    </p:spTree>
    <p:extLst>
      <p:ext uri="{BB962C8B-B14F-4D97-AF65-F5344CB8AC3E}">
        <p14:creationId xmlns:p14="http://schemas.microsoft.com/office/powerpoint/2010/main" val="14972829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22B219F0-41DF-C776-8A65-3CFB9D2956BC}"/>
              </a:ext>
            </a:extLst>
          </p:cNvPr>
          <p:cNvSpPr>
            <a:spLocks noGrp="1"/>
          </p:cNvSpPr>
          <p:nvPr>
            <p:ph type="title"/>
          </p:nvPr>
        </p:nvSpPr>
        <p:spPr>
          <a:xfrm>
            <a:off x="640080" y="914401"/>
            <a:ext cx="4306824" cy="1477817"/>
          </a:xfrm>
        </p:spPr>
        <p:txBody>
          <a:bodyPr vert="horz" lIns="91440" tIns="45720" rIns="91440" bIns="45720" rtlCol="0" anchor="t">
            <a:normAutofit/>
          </a:bodyPr>
          <a:lstStyle/>
          <a:p>
            <a:pPr>
              <a:lnSpc>
                <a:spcPct val="90000"/>
              </a:lnSpc>
            </a:pPr>
            <a:r>
              <a:rPr lang="en-US" sz="3100"/>
              <a:t>Defining Remaining Useful Life (RUL) and Its Importance</a:t>
            </a:r>
          </a:p>
        </p:txBody>
      </p:sp>
      <p:pic>
        <p:nvPicPr>
          <p:cNvPr id="5" name="Content Placeholder 4" descr="Barometer on a part of machinery">
            <a:extLst>
              <a:ext uri="{FF2B5EF4-FFF2-40B4-BE49-F238E27FC236}">
                <a16:creationId xmlns:a16="http://schemas.microsoft.com/office/drawing/2014/main" id="{80E1B3CC-6F46-40E6-B275-73C94D1B19D2}"/>
              </a:ext>
            </a:extLst>
          </p:cNvPr>
          <p:cNvPicPr>
            <a:picLocks noGrp="1" noChangeAspect="1"/>
          </p:cNvPicPr>
          <p:nvPr>
            <p:ph sz="half" idx="1"/>
          </p:nvPr>
        </p:nvPicPr>
        <p:blipFill>
          <a:blip r:embed="rId3"/>
          <a:srcRect l="10498" r="1" b="1"/>
          <a:stretch>
            <a:fillRect/>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83FCA52C-CDC8-E9D1-965D-EFC8C03A565D}"/>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a:t>Understanding RUL Concept</a:t>
            </a:r>
          </a:p>
          <a:p>
            <a:pPr marL="0" lvl="1" indent="0">
              <a:buNone/>
            </a:pPr>
            <a:r>
              <a:rPr lang="en-GB" sz="1400"/>
              <a:t>Remaining Useful Life estimates how long an asset can operate before failure or replacement is needed.</a:t>
            </a:r>
          </a:p>
          <a:p>
            <a:pPr marL="0" indent="0">
              <a:spcBef>
                <a:spcPts val="2500"/>
              </a:spcBef>
              <a:buNone/>
            </a:pPr>
            <a:r>
              <a:rPr lang="en-GB" sz="1400" b="1"/>
              <a:t>Economic vs Engineering Perspectives</a:t>
            </a:r>
          </a:p>
          <a:p>
            <a:pPr marL="0" lvl="1" indent="0">
              <a:buNone/>
            </a:pPr>
            <a:r>
              <a:rPr lang="en-GB" sz="1400"/>
              <a:t>RUL varies by context, balancing operational efficiency, cost, and engineering reliability considerations.</a:t>
            </a:r>
          </a:p>
          <a:p>
            <a:pPr marL="0" indent="0">
              <a:spcBef>
                <a:spcPts val="2500"/>
              </a:spcBef>
              <a:buNone/>
            </a:pPr>
            <a:r>
              <a:rPr lang="en-GB" sz="1400" b="1"/>
              <a:t>Evolution of Maintenance Strategies</a:t>
            </a:r>
          </a:p>
          <a:p>
            <a:pPr marL="0" lvl="1" indent="0">
              <a:buNone/>
            </a:pPr>
            <a:r>
              <a:rPr lang="en-GB" sz="1400"/>
              <a:t>Traditional fixed schedules proved inefficient, leading to predictive maintenance and PHM approaches.</a:t>
            </a:r>
          </a:p>
          <a:p>
            <a:pPr marL="0" indent="0">
              <a:spcBef>
                <a:spcPts val="2500"/>
              </a:spcBef>
              <a:buNone/>
            </a:pPr>
            <a:r>
              <a:rPr lang="en-GB" sz="1400" b="1"/>
              <a:t>PHM and Industry 4.0</a:t>
            </a:r>
          </a:p>
          <a:p>
            <a:pPr marL="0" lvl="1" indent="0">
              <a:buNone/>
            </a:pPr>
            <a:r>
              <a:rPr lang="en-GB" sz="1400"/>
              <a:t>Prognostics and Health Management integrates predictive techniques to optimize maintenance and reduce failures.</a:t>
            </a:r>
          </a:p>
        </p:txBody>
      </p:sp>
    </p:spTree>
    <p:extLst>
      <p:ext uri="{BB962C8B-B14F-4D97-AF65-F5344CB8AC3E}">
        <p14:creationId xmlns:p14="http://schemas.microsoft.com/office/powerpoint/2010/main" val="18284369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2FA05E00-B25D-ED27-44C0-71CCD4B7DE8D}"/>
              </a:ext>
            </a:extLst>
          </p:cNvPr>
          <p:cNvSpPr>
            <a:spLocks noGrp="1"/>
          </p:cNvSpPr>
          <p:nvPr>
            <p:ph type="ctrTitle"/>
          </p:nvPr>
        </p:nvSpPr>
        <p:spPr>
          <a:xfrm>
            <a:off x="559219" y="1115844"/>
            <a:ext cx="7680960" cy="4631911"/>
          </a:xfrm>
        </p:spPr>
        <p:txBody>
          <a:bodyPr anchor="b">
            <a:normAutofit/>
          </a:bodyPr>
          <a:lstStyle/>
          <a:p>
            <a:r>
              <a:rPr lang="en-GB" sz="6500"/>
              <a:t>Approach and Methodology</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8605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7B432CE5-F873-D328-1002-F7215726A7A0}"/>
              </a:ext>
            </a:extLst>
          </p:cNvPr>
          <p:cNvSpPr>
            <a:spLocks noGrp="1"/>
          </p:cNvSpPr>
          <p:nvPr>
            <p:ph type="title"/>
          </p:nvPr>
        </p:nvSpPr>
        <p:spPr>
          <a:xfrm>
            <a:off x="640080" y="914401"/>
            <a:ext cx="4306824" cy="1477817"/>
          </a:xfrm>
        </p:spPr>
        <p:txBody>
          <a:bodyPr vert="horz" lIns="91440" tIns="45720" rIns="91440" bIns="45720" rtlCol="0" anchor="t">
            <a:normAutofit/>
          </a:bodyPr>
          <a:lstStyle/>
          <a:p>
            <a:pPr>
              <a:lnSpc>
                <a:spcPct val="90000"/>
              </a:lnSpc>
            </a:pPr>
            <a:r>
              <a:rPr lang="en-US" sz="3400" dirty="0"/>
              <a:t>Preprocessing Steps</a:t>
            </a:r>
          </a:p>
        </p:txBody>
      </p:sp>
      <p:pic>
        <p:nvPicPr>
          <p:cNvPr id="5" name="Content Placeholder 4" descr="Global communication and collaboration intricately involving electronic ropes and keys through social networking of smart phones equipped with AI.">
            <a:extLst>
              <a:ext uri="{FF2B5EF4-FFF2-40B4-BE49-F238E27FC236}">
                <a16:creationId xmlns:a16="http://schemas.microsoft.com/office/drawing/2014/main" id="{B8E0E853-6E77-4465-9673-1A6B6E3C71A3}"/>
              </a:ext>
            </a:extLst>
          </p:cNvPr>
          <p:cNvPicPr>
            <a:picLocks noGrp="1" noChangeAspect="1"/>
          </p:cNvPicPr>
          <p:nvPr>
            <p:ph sz="half" idx="1"/>
          </p:nvPr>
        </p:nvPicPr>
        <p:blipFill>
          <a:blip r:embed="rId3"/>
          <a:srcRect l="9235" r="1264" b="1"/>
          <a:stretch>
            <a:fillRect/>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79967BCE-FBE0-7246-365F-6B40D5F87E1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dirty="0"/>
              <a:t>Dataset Overview</a:t>
            </a:r>
          </a:p>
          <a:p>
            <a:pPr marL="0" lvl="1" indent="0">
              <a:buNone/>
            </a:pPr>
            <a:r>
              <a:rPr lang="en-GB" sz="1400" dirty="0"/>
              <a:t>The dataset includes four C-MAPSS subsets with varied fault modes and operational conditions.</a:t>
            </a:r>
          </a:p>
          <a:p>
            <a:pPr marL="0" indent="0">
              <a:spcBef>
                <a:spcPts val="2500"/>
              </a:spcBef>
              <a:buNone/>
            </a:pPr>
            <a:r>
              <a:rPr lang="en-GB" sz="1400" b="1" dirty="0"/>
              <a:t>Sensor Data Preprocessing</a:t>
            </a:r>
          </a:p>
          <a:p>
            <a:pPr marL="0" lvl="1" indent="0">
              <a:buNone/>
            </a:pPr>
            <a:r>
              <a:rPr lang="en-GB" sz="1400" dirty="0"/>
              <a:t>Removed flat sensors with no variance and standardized sensor values per condition for fair comparison.</a:t>
            </a:r>
          </a:p>
          <a:p>
            <a:pPr marL="0" indent="0">
              <a:spcBef>
                <a:spcPts val="2500"/>
              </a:spcBef>
              <a:buNone/>
            </a:pPr>
            <a:r>
              <a:rPr lang="en-GB" sz="1400" b="1" dirty="0"/>
              <a:t>Remaining Useful Life Calculation</a:t>
            </a:r>
          </a:p>
          <a:p>
            <a:pPr marL="0" lvl="1" indent="0">
              <a:buNone/>
            </a:pPr>
            <a:r>
              <a:rPr lang="en-GB" sz="1400" dirty="0"/>
              <a:t>Calculated RUL as max cycle minus current, capped at 130 to focus on failure patterns near end of life.</a:t>
            </a:r>
          </a:p>
          <a:p>
            <a:pPr marL="0" indent="0">
              <a:spcBef>
                <a:spcPts val="2500"/>
              </a:spcBef>
              <a:buNone/>
            </a:pPr>
            <a:r>
              <a:rPr lang="en-GB" sz="1400" b="1" dirty="0"/>
              <a:t>Sliding Window and Data Split</a:t>
            </a:r>
          </a:p>
          <a:p>
            <a:pPr marL="0" lvl="1" indent="0">
              <a:buNone/>
            </a:pPr>
            <a:r>
              <a:rPr lang="en-GB" sz="1400" dirty="0"/>
              <a:t>Used sliding windows for fixed-length sequences and split data by unit to prevent leakage and overfitting.</a:t>
            </a:r>
          </a:p>
        </p:txBody>
      </p:sp>
    </p:spTree>
    <p:extLst>
      <p:ext uri="{BB962C8B-B14F-4D97-AF65-F5344CB8AC3E}">
        <p14:creationId xmlns:p14="http://schemas.microsoft.com/office/powerpoint/2010/main" val="31310805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257DF7C2-E30C-2130-EFBC-05A3E8E9146C}"/>
              </a:ext>
            </a:extLst>
          </p:cNvPr>
          <p:cNvSpPr>
            <a:spLocks noGrp="1"/>
          </p:cNvSpPr>
          <p:nvPr>
            <p:ph type="title"/>
          </p:nvPr>
        </p:nvSpPr>
        <p:spPr>
          <a:xfrm>
            <a:off x="640080" y="914401"/>
            <a:ext cx="4306824" cy="1477817"/>
          </a:xfrm>
        </p:spPr>
        <p:txBody>
          <a:bodyPr vert="horz" lIns="91440" tIns="45720" rIns="91440" bIns="45720" rtlCol="0" anchor="t">
            <a:normAutofit/>
          </a:bodyPr>
          <a:lstStyle/>
          <a:p>
            <a:pPr>
              <a:lnSpc>
                <a:spcPct val="90000"/>
              </a:lnSpc>
            </a:pPr>
            <a:r>
              <a:rPr lang="en-US" sz="3100"/>
              <a:t>Model Development: Baseline, LSTM, CNN, and Hybrid</a:t>
            </a:r>
          </a:p>
        </p:txBody>
      </p:sp>
      <p:pic>
        <p:nvPicPr>
          <p:cNvPr id="5" name="Content Placeholder 4" descr="Global communication and collaboration intricately involving electronic ropes and keys through social networking of smart phones equipped with AI.">
            <a:extLst>
              <a:ext uri="{FF2B5EF4-FFF2-40B4-BE49-F238E27FC236}">
                <a16:creationId xmlns:a16="http://schemas.microsoft.com/office/drawing/2014/main" id="{92A5969D-1A5E-4EE7-A1BB-1A4F719E1514}"/>
              </a:ext>
            </a:extLst>
          </p:cNvPr>
          <p:cNvPicPr>
            <a:picLocks noGrp="1" noChangeAspect="1"/>
          </p:cNvPicPr>
          <p:nvPr>
            <p:ph sz="half" idx="1"/>
          </p:nvPr>
        </p:nvPicPr>
        <p:blipFill>
          <a:blip r:embed="rId3"/>
          <a:srcRect l="7704" r="2795" b="1"/>
          <a:stretch>
            <a:fillRect/>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4A4F407F-175E-E862-8E31-590DFB84C56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a:t>Baseline Linear Regression</a:t>
            </a:r>
          </a:p>
          <a:p>
            <a:pPr marL="0" lvl="1" indent="0">
              <a:buNone/>
            </a:pPr>
            <a:r>
              <a:rPr lang="en-GB" sz="1400"/>
              <a:t>A simple linear model offers an interpretable benchmark by fitting sensor features to remaining useful life.</a:t>
            </a:r>
          </a:p>
          <a:p>
            <a:pPr marL="0" indent="0">
              <a:spcBef>
                <a:spcPts val="2500"/>
              </a:spcBef>
              <a:buNone/>
            </a:pPr>
            <a:r>
              <a:rPr lang="en-GB" sz="1400" b="1"/>
              <a:t>LSTM Model for Temporal Patterns</a:t>
            </a:r>
          </a:p>
          <a:p>
            <a:pPr marL="0" lvl="1" indent="0">
              <a:buNone/>
            </a:pPr>
            <a:r>
              <a:rPr lang="en-GB" sz="1400"/>
              <a:t>LSTM captures temporal dependencies in sensor data to predict engine degradation over time.</a:t>
            </a:r>
          </a:p>
          <a:p>
            <a:pPr marL="0" indent="0">
              <a:spcBef>
                <a:spcPts val="2500"/>
              </a:spcBef>
              <a:buNone/>
            </a:pPr>
            <a:r>
              <a:rPr lang="en-GB" sz="1400" b="1"/>
              <a:t>CNN Model for Local Patterns</a:t>
            </a:r>
          </a:p>
          <a:p>
            <a:pPr marL="0" lvl="1" indent="0">
              <a:buNone/>
            </a:pPr>
            <a:r>
              <a:rPr lang="en-GB" sz="1400"/>
              <a:t>CNN extracts local signal patterns in sensor windows to identify degradation signatures efficiently.</a:t>
            </a:r>
          </a:p>
          <a:p>
            <a:pPr marL="0" indent="0">
              <a:spcBef>
                <a:spcPts val="2500"/>
              </a:spcBef>
              <a:buNone/>
            </a:pPr>
            <a:r>
              <a:rPr lang="en-GB" sz="1400" b="1"/>
              <a:t>Hybrid CNN-LSTM Approach</a:t>
            </a:r>
          </a:p>
          <a:p>
            <a:pPr marL="0" lvl="1" indent="0">
              <a:buNone/>
            </a:pPr>
            <a:r>
              <a:rPr lang="en-GB" sz="1400"/>
              <a:t>Combining CNN and LSTM leverages both local pattern detection and temporal memory for accurate predictions.</a:t>
            </a:r>
          </a:p>
        </p:txBody>
      </p:sp>
    </p:spTree>
    <p:extLst>
      <p:ext uri="{BB962C8B-B14F-4D97-AF65-F5344CB8AC3E}">
        <p14:creationId xmlns:p14="http://schemas.microsoft.com/office/powerpoint/2010/main" val="392524963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53AE3C-AC4F-907C-B473-B9A30D215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ABD32AA6-AAD7-9405-1D20-D37A705FCE63}"/>
              </a:ext>
            </a:extLst>
          </p:cNvPr>
          <p:cNvSpPr>
            <a:spLocks noGrp="1"/>
          </p:cNvSpPr>
          <p:nvPr>
            <p:ph type="title"/>
          </p:nvPr>
        </p:nvSpPr>
        <p:spPr>
          <a:xfrm>
            <a:off x="640080" y="914400"/>
            <a:ext cx="3412998" cy="1839433"/>
          </a:xfrm>
        </p:spPr>
        <p:txBody>
          <a:bodyPr>
            <a:normAutofit/>
          </a:bodyPr>
          <a:lstStyle/>
          <a:p>
            <a:r>
              <a:rPr lang="en-GB" sz="3600"/>
              <a:t>Evaluation Metrics and Framework</a:t>
            </a:r>
          </a:p>
        </p:txBody>
      </p:sp>
      <p:graphicFrame>
        <p:nvGraphicFramePr>
          <p:cNvPr id="4" name="Content Placeholder 4">
            <a:extLst>
              <a:ext uri="{FF2B5EF4-FFF2-40B4-BE49-F238E27FC236}">
                <a16:creationId xmlns:a16="http://schemas.microsoft.com/office/drawing/2014/main" id="{5066C78E-6DCC-466D-8DAB-8E2C0BC54EFD}"/>
              </a:ext>
            </a:extLst>
          </p:cNvPr>
          <p:cNvGraphicFramePr>
            <a:graphicFrameLocks noGrp="1"/>
          </p:cNvGraphicFramePr>
          <p:nvPr>
            <p:ph idx="1"/>
            <p:extLst>
              <p:ext uri="{D42A27DB-BD31-4B8C-83A1-F6EECF244321}">
                <p14:modId xmlns:p14="http://schemas.microsoft.com/office/powerpoint/2010/main" val="4110609601"/>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4632670" y="1014984"/>
          <a:ext cx="7029274" cy="53146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8797803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C854F6E5-4F12-7573-E810-5C337BB4242C}"/>
              </a:ext>
            </a:extLst>
          </p:cNvPr>
          <p:cNvSpPr>
            <a:spLocks noGrp="1"/>
          </p:cNvSpPr>
          <p:nvPr>
            <p:ph type="ctrTitle"/>
          </p:nvPr>
        </p:nvSpPr>
        <p:spPr>
          <a:xfrm>
            <a:off x="559219" y="1115844"/>
            <a:ext cx="7680960" cy="4631911"/>
          </a:xfrm>
        </p:spPr>
        <p:txBody>
          <a:bodyPr anchor="b">
            <a:normAutofit/>
          </a:bodyPr>
          <a:lstStyle/>
          <a:p>
            <a:r>
              <a:rPr lang="en-GB" sz="6500"/>
              <a:t>Dataset Exploration and Preprocessing Insights</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30416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A61947B9-A288-00C8-C3DC-61976E4544C7}"/>
              </a:ext>
            </a:extLst>
          </p:cNvPr>
          <p:cNvSpPr>
            <a:spLocks noGrp="1"/>
          </p:cNvSpPr>
          <p:nvPr>
            <p:ph type="title"/>
          </p:nvPr>
        </p:nvSpPr>
        <p:spPr>
          <a:xfrm>
            <a:off x="412640" y="2784975"/>
            <a:ext cx="4306824" cy="1477817"/>
          </a:xfrm>
        </p:spPr>
        <p:txBody>
          <a:bodyPr vert="horz" lIns="91440" tIns="45720" rIns="91440" bIns="45720" rtlCol="0" anchor="t">
            <a:normAutofit/>
          </a:bodyPr>
          <a:lstStyle/>
          <a:p>
            <a:pPr>
              <a:lnSpc>
                <a:spcPct val="90000"/>
              </a:lnSpc>
            </a:pPr>
            <a:r>
              <a:rPr lang="en-US" sz="3100" dirty="0"/>
              <a:t>FD001–FD004: Dataset Characteristics and Implications</a:t>
            </a:r>
          </a:p>
        </p:txBody>
      </p:sp>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819A68E3-539E-353E-1864-039BD4E5524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dirty="0"/>
              <a:t>FD001 Dataset Overview</a:t>
            </a:r>
          </a:p>
          <a:p>
            <a:pPr marL="0" lvl="1" indent="0">
              <a:buNone/>
            </a:pPr>
            <a:r>
              <a:rPr lang="en-GB" sz="1400" dirty="0"/>
              <a:t>FD001 features one operating regime and single degradation mode, making it a baseline for model testing.</a:t>
            </a:r>
          </a:p>
          <a:p>
            <a:pPr marL="0" indent="0">
              <a:spcBef>
                <a:spcPts val="2500"/>
              </a:spcBef>
              <a:buNone/>
            </a:pPr>
            <a:r>
              <a:rPr lang="en-GB" sz="1400" b="1" dirty="0"/>
              <a:t>FD002 Dataset Complexity</a:t>
            </a:r>
          </a:p>
          <a:p>
            <a:pPr marL="0" lvl="1" indent="0">
              <a:buNone/>
            </a:pPr>
            <a:r>
              <a:rPr lang="en-GB" sz="1400" dirty="0"/>
              <a:t>FD002 adds multiple operating conditions, increasing variability and making </a:t>
            </a:r>
            <a:r>
              <a:rPr lang="en-GB" sz="1400" dirty="0" err="1"/>
              <a:t>modeling</a:t>
            </a:r>
            <a:r>
              <a:rPr lang="en-GB" sz="1400" dirty="0"/>
              <a:t> more challenging.</a:t>
            </a:r>
          </a:p>
          <a:p>
            <a:pPr marL="0" indent="0">
              <a:spcBef>
                <a:spcPts val="2500"/>
              </a:spcBef>
              <a:buNone/>
            </a:pPr>
            <a:r>
              <a:rPr lang="en-GB" sz="1400" b="1" dirty="0"/>
              <a:t>FD003 Dual Fault Modes</a:t>
            </a:r>
          </a:p>
          <a:p>
            <a:pPr marL="0" lvl="1" indent="0">
              <a:buNone/>
            </a:pPr>
            <a:r>
              <a:rPr lang="en-GB" sz="1400" dirty="0"/>
              <a:t>FD003 introduces two fault modes under one condition, broadening lifespan range and complexity.</a:t>
            </a:r>
          </a:p>
          <a:p>
            <a:pPr marL="0" indent="0">
              <a:spcBef>
                <a:spcPts val="2500"/>
              </a:spcBef>
              <a:buNone/>
            </a:pPr>
            <a:r>
              <a:rPr lang="en-GB" sz="1400" b="1" dirty="0"/>
              <a:t>FD004 Combined Challenges</a:t>
            </a:r>
          </a:p>
          <a:p>
            <a:pPr marL="0" lvl="1" indent="0">
              <a:buNone/>
            </a:pPr>
            <a:r>
              <a:rPr lang="en-GB" sz="1400" dirty="0"/>
              <a:t>FD004 features multiple conditions and dual faults, offering the toughest benchmark for model robustness.</a:t>
            </a:r>
          </a:p>
        </p:txBody>
      </p:sp>
    </p:spTree>
    <p:extLst>
      <p:ext uri="{BB962C8B-B14F-4D97-AF65-F5344CB8AC3E}">
        <p14:creationId xmlns:p14="http://schemas.microsoft.com/office/powerpoint/2010/main" val="30543452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229A1246-EA2E-9512-2D30-CD70758B4DA4}"/>
              </a:ext>
            </a:extLst>
          </p:cNvPr>
          <p:cNvSpPr>
            <a:spLocks noGrp="1"/>
          </p:cNvSpPr>
          <p:nvPr>
            <p:ph type="title"/>
          </p:nvPr>
        </p:nvSpPr>
        <p:spPr>
          <a:xfrm>
            <a:off x="748298" y="2655010"/>
            <a:ext cx="4306824" cy="1477817"/>
          </a:xfrm>
        </p:spPr>
        <p:txBody>
          <a:bodyPr vert="horz" lIns="91440" tIns="45720" rIns="91440" bIns="45720" rtlCol="0" anchor="t">
            <a:normAutofit/>
          </a:bodyPr>
          <a:lstStyle/>
          <a:p>
            <a:pPr>
              <a:lnSpc>
                <a:spcPct val="90000"/>
              </a:lnSpc>
            </a:pPr>
            <a:r>
              <a:rPr lang="en-US" sz="3100" dirty="0"/>
              <a:t>Preprocessing Strategies Across Datasets</a:t>
            </a:r>
          </a:p>
        </p:txBody>
      </p:sp>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12CEBC5-8866-AA4F-6521-F2CC47992CF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dirty="0"/>
              <a:t>Data Loading and Alignment</a:t>
            </a:r>
          </a:p>
          <a:p>
            <a:pPr marL="0" lvl="1" indent="0">
              <a:buNone/>
            </a:pPr>
            <a:r>
              <a:rPr lang="en-GB" sz="1400" dirty="0"/>
              <a:t>Raw data aligned with RUL labels and targets clipped at 130 cycles to stabilize early life influence.</a:t>
            </a:r>
          </a:p>
          <a:p>
            <a:pPr marL="0" indent="0">
              <a:spcBef>
                <a:spcPts val="2500"/>
              </a:spcBef>
              <a:buNone/>
            </a:pPr>
            <a:r>
              <a:rPr lang="en-GB" sz="1400" b="1" dirty="0"/>
              <a:t>Sensor Selection and Scaling</a:t>
            </a:r>
          </a:p>
          <a:p>
            <a:pPr marL="0" lvl="1" indent="0">
              <a:buNone/>
            </a:pPr>
            <a:r>
              <a:rPr lang="en-GB" sz="1400" dirty="0"/>
              <a:t>Flat sensors dropped based on training set; scaling applied globally or per condition based on dataset type.</a:t>
            </a:r>
          </a:p>
          <a:p>
            <a:pPr marL="0" indent="0">
              <a:spcBef>
                <a:spcPts val="2500"/>
              </a:spcBef>
              <a:buNone/>
            </a:pPr>
            <a:r>
              <a:rPr lang="en-GB" sz="1400" b="1" dirty="0"/>
              <a:t>Sliding Window Sequence Generation</a:t>
            </a:r>
          </a:p>
          <a:p>
            <a:pPr marL="0" lvl="1" indent="0">
              <a:buNone/>
            </a:pPr>
            <a:r>
              <a:rPr lang="en-GB" sz="1400" dirty="0"/>
              <a:t>Sequences of 30 cycles generated using sliding windows to create consistent inputs for model training.</a:t>
            </a:r>
          </a:p>
          <a:p>
            <a:pPr marL="0" indent="0">
              <a:spcBef>
                <a:spcPts val="2500"/>
              </a:spcBef>
              <a:buNone/>
            </a:pPr>
            <a:r>
              <a:rPr lang="en-GB" sz="1400" b="1" dirty="0"/>
              <a:t>Dataset Splitting and Leakage Prevention</a:t>
            </a:r>
          </a:p>
          <a:p>
            <a:pPr marL="0" lvl="1" indent="0">
              <a:buNone/>
            </a:pPr>
            <a:r>
              <a:rPr lang="en-GB" sz="1400" dirty="0"/>
              <a:t>Data split by engine unit to avoid train-validation-test leakage ensuring unbiased model evaluation.</a:t>
            </a:r>
          </a:p>
        </p:txBody>
      </p:sp>
    </p:spTree>
    <p:extLst>
      <p:ext uri="{BB962C8B-B14F-4D97-AF65-F5344CB8AC3E}">
        <p14:creationId xmlns:p14="http://schemas.microsoft.com/office/powerpoint/2010/main" val="11379505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4382E201-7053-918A-DCD5-A415361B812A}"/>
              </a:ext>
            </a:extLst>
          </p:cNvPr>
          <p:cNvSpPr>
            <a:spLocks noGrp="1"/>
          </p:cNvSpPr>
          <p:nvPr>
            <p:ph type="ctrTitle"/>
          </p:nvPr>
        </p:nvSpPr>
        <p:spPr>
          <a:xfrm>
            <a:off x="559219" y="1115844"/>
            <a:ext cx="7680960" cy="4631911"/>
          </a:xfrm>
        </p:spPr>
        <p:txBody>
          <a:bodyPr anchor="b">
            <a:normAutofit/>
          </a:bodyPr>
          <a:lstStyle/>
          <a:p>
            <a:r>
              <a:rPr lang="en-GB" sz="6500"/>
              <a:t>Model Performance and Comparative Analysis</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00753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BAA8A3-1AB0-06F3-3005-3CCE6D1A25BA}"/>
              </a:ext>
            </a:extLst>
          </p:cNvPr>
          <p:cNvSpPr>
            <a:spLocks noGrp="1"/>
          </p:cNvSpPr>
          <p:nvPr>
            <p:ph type="title"/>
          </p:nvPr>
        </p:nvSpPr>
        <p:spPr>
          <a:xfrm>
            <a:off x="640080" y="914399"/>
            <a:ext cx="4425406" cy="5021967"/>
          </a:xfrm>
        </p:spPr>
        <p:txBody>
          <a:bodyPr vert="horz" lIns="91440" tIns="45720" rIns="91440" bIns="45720" rtlCol="0" anchor="t">
            <a:normAutofit/>
          </a:bodyPr>
          <a:lstStyle/>
          <a:p>
            <a:r>
              <a:rPr lang="en-US" sz="4800"/>
              <a:t>Agenda Items</a:t>
            </a:r>
          </a:p>
        </p:txBody>
      </p:sp>
      <p:sp>
        <p:nvSpPr>
          <p:cNvPr id="4" name="Content Placeholder 3">
            <a:extLst>
              <a:ext uri="{FF2B5EF4-FFF2-40B4-BE49-F238E27FC236}">
                <a16:creationId xmlns:a16="http://schemas.microsoft.com/office/drawing/2014/main" id="{943AF7B0-A143-6F3E-9857-1A18BA8724C2}"/>
              </a:ext>
            </a:extLst>
          </p:cNvPr>
          <p:cNvSpPr>
            <a:spLocks noGrp="1"/>
          </p:cNvSpPr>
          <p:nvPr>
            <p:ph sz="half" idx="2"/>
            <p:extLst>
              <p:ext uri="{E7BDC344-281C-4309-B0C6-D0EE65EED2A8}">
                <p202:designPr xmlns:p202="http://schemas.microsoft.com/office/powerpoint/2020/02/main">
                  <p202:designTagLst>
                    <p202:designTag name="ARCH:1:CLS" val="BulletedText"/>
                  </p202:designTagLst>
                </p202:designPr>
              </p:ext>
            </p:extLst>
          </p:nvPr>
        </p:nvSpPr>
        <p:spPr>
          <a:xfrm>
            <a:off x="5878286" y="1052945"/>
            <a:ext cx="5652723" cy="5247269"/>
          </a:xfrm>
        </p:spPr>
        <p:txBody>
          <a:bodyPr vert="horz" lIns="91440" tIns="45720" rIns="91440" bIns="45720" rtlCol="0" anchor="t">
            <a:normAutofit/>
          </a:bodyPr>
          <a:lstStyle/>
          <a:p>
            <a:r>
              <a:rPr lang="en-US"/>
              <a:t>Project Overview and Motivation</a:t>
            </a:r>
          </a:p>
          <a:p>
            <a:r>
              <a:rPr lang="en-US"/>
              <a:t>Problem Definition and Objectives</a:t>
            </a:r>
          </a:p>
          <a:p>
            <a:r>
              <a:rPr lang="en-US"/>
              <a:t>Technical Background: Digital Twins, PHM, and RUL</a:t>
            </a:r>
          </a:p>
          <a:p>
            <a:r>
              <a:rPr lang="en-US"/>
              <a:t>Approach and Methodology</a:t>
            </a:r>
          </a:p>
          <a:p>
            <a:r>
              <a:rPr lang="en-US"/>
              <a:t>Dataset Exploration and Preprocessing Insights</a:t>
            </a:r>
          </a:p>
          <a:p>
            <a:r>
              <a:rPr lang="en-US"/>
              <a:t>Model Performance and Comparative Analysis</a:t>
            </a:r>
          </a:p>
          <a:p>
            <a:r>
              <a:rPr lang="en-US"/>
              <a:t>Diagnostic and Error Analysis</a:t>
            </a:r>
          </a:p>
          <a:p>
            <a:r>
              <a:rPr lang="en-US"/>
              <a:t>Limitations, Threats to Validity, and Key Findings</a:t>
            </a:r>
          </a:p>
        </p:txBody>
      </p:sp>
      <p:cxnSp>
        <p:nvCxnSpPr>
          <p:cNvPr id="32" name="Straight Connector 31">
            <a:extLst>
              <a:ext uri="{FF2B5EF4-FFF2-40B4-BE49-F238E27FC236}">
                <a16:creationId xmlns:a16="http://schemas.microsoft.com/office/drawing/2014/main" id="{B209265E-E0D7-493B-97CE-2263D50C3F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6274602"/>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11071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12B3D61F-5CA5-067E-F897-6B382D5F680B}"/>
              </a:ext>
            </a:extLst>
          </p:cNvPr>
          <p:cNvSpPr>
            <a:spLocks noGrp="1"/>
          </p:cNvSpPr>
          <p:nvPr>
            <p:ph type="title"/>
          </p:nvPr>
        </p:nvSpPr>
        <p:spPr>
          <a:xfrm>
            <a:off x="579739" y="2798901"/>
            <a:ext cx="4306824" cy="1477817"/>
          </a:xfrm>
        </p:spPr>
        <p:txBody>
          <a:bodyPr vert="horz" lIns="91440" tIns="45720" rIns="91440" bIns="45720" rtlCol="0" anchor="t">
            <a:normAutofit/>
          </a:bodyPr>
          <a:lstStyle/>
          <a:p>
            <a:pPr>
              <a:lnSpc>
                <a:spcPct val="90000"/>
              </a:lnSpc>
            </a:pPr>
            <a:r>
              <a:rPr lang="en-US" sz="3100" dirty="0"/>
              <a:t>Model Architectures and Training Summaries</a:t>
            </a:r>
          </a:p>
        </p:txBody>
      </p:sp>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1EF5DF9-5EE4-E875-3A52-46663D887ED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dirty="0"/>
              <a:t>Linear Regression Baseline</a:t>
            </a:r>
          </a:p>
          <a:p>
            <a:pPr marL="0" lvl="1" indent="0">
              <a:buNone/>
            </a:pPr>
            <a:r>
              <a:rPr lang="en-GB" sz="1400" dirty="0"/>
              <a:t>A simple linear regression model flattens 30-cycle sequences to establish a performance baseline.</a:t>
            </a:r>
          </a:p>
          <a:p>
            <a:pPr marL="0" indent="0">
              <a:spcBef>
                <a:spcPts val="2500"/>
              </a:spcBef>
              <a:buNone/>
            </a:pPr>
            <a:r>
              <a:rPr lang="en-GB" sz="1400" b="1" dirty="0"/>
              <a:t>CNN for Local Patterns</a:t>
            </a:r>
          </a:p>
          <a:p>
            <a:pPr marL="0" lvl="1" indent="0">
              <a:buNone/>
            </a:pPr>
            <a:r>
              <a:rPr lang="en-GB" sz="1400" dirty="0"/>
              <a:t>CNN captures short-term temporal patterns using 1D convolutions and acts as a feature extractor.</a:t>
            </a:r>
          </a:p>
          <a:p>
            <a:pPr marL="0" indent="0">
              <a:spcBef>
                <a:spcPts val="2500"/>
              </a:spcBef>
              <a:buNone/>
            </a:pPr>
            <a:r>
              <a:rPr lang="en-GB" sz="1400" b="1" dirty="0"/>
              <a:t>LSTM for Long-Term Dependencies</a:t>
            </a:r>
          </a:p>
          <a:p>
            <a:pPr marL="0" lvl="1" indent="0">
              <a:buNone/>
            </a:pPr>
            <a:r>
              <a:rPr lang="en-GB" sz="1400" dirty="0"/>
              <a:t>LSTM models longer-term temporal dependencies, effectively learning trends over entire sequences.</a:t>
            </a:r>
          </a:p>
          <a:p>
            <a:pPr marL="0" indent="0">
              <a:spcBef>
                <a:spcPts val="2500"/>
              </a:spcBef>
              <a:buNone/>
            </a:pPr>
            <a:r>
              <a:rPr lang="en-GB" sz="1400" b="1" dirty="0"/>
              <a:t>Hybrid CNN-LSTM Model</a:t>
            </a:r>
          </a:p>
          <a:p>
            <a:pPr marL="0" lvl="1" indent="0">
              <a:buNone/>
            </a:pPr>
            <a:r>
              <a:rPr lang="en-GB" sz="1400" dirty="0"/>
              <a:t>Hybrid model combines CNN feature extraction with LSTM temporal modelling for robust sequence analysis.</a:t>
            </a:r>
          </a:p>
        </p:txBody>
      </p:sp>
    </p:spTree>
    <p:extLst>
      <p:ext uri="{BB962C8B-B14F-4D97-AF65-F5344CB8AC3E}">
        <p14:creationId xmlns:p14="http://schemas.microsoft.com/office/powerpoint/2010/main" val="5587917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BE200726-6A51-3BFA-3AEA-CCC48189C88F}"/>
              </a:ext>
            </a:extLst>
          </p:cNvPr>
          <p:cNvSpPr>
            <a:spLocks noGrp="1"/>
          </p:cNvSpPr>
          <p:nvPr>
            <p:ph type="title"/>
          </p:nvPr>
        </p:nvSpPr>
        <p:spPr>
          <a:xfrm>
            <a:off x="533322" y="2641085"/>
            <a:ext cx="4306824" cy="1477817"/>
          </a:xfrm>
        </p:spPr>
        <p:txBody>
          <a:bodyPr vert="horz" lIns="91440" tIns="45720" rIns="91440" bIns="45720" rtlCol="0" anchor="t">
            <a:normAutofit/>
          </a:bodyPr>
          <a:lstStyle/>
          <a:p>
            <a:pPr>
              <a:lnSpc>
                <a:spcPct val="90000"/>
              </a:lnSpc>
            </a:pPr>
            <a:r>
              <a:rPr lang="en-US" sz="3100" dirty="0"/>
              <a:t>Performance Results: RMSE, MAE, and Visual Summaries</a:t>
            </a:r>
          </a:p>
        </p:txBody>
      </p:sp>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B817C311-6859-C5D3-2880-EED9EAFFE5A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dirty="0"/>
              <a:t>Model Selection Overview</a:t>
            </a:r>
          </a:p>
          <a:p>
            <a:pPr marL="0" lvl="1" indent="0">
              <a:buNone/>
            </a:pPr>
            <a:r>
              <a:rPr lang="en-GB" sz="1400" dirty="0"/>
              <a:t>Four models were chosen: baseline linear regression, 1D CNN, LSTM, and CNN–LSTM hybrid representing standard RUL prediction approaches.</a:t>
            </a:r>
          </a:p>
          <a:p>
            <a:pPr marL="0" indent="0">
              <a:spcBef>
                <a:spcPts val="2500"/>
              </a:spcBef>
              <a:buNone/>
            </a:pPr>
            <a:r>
              <a:rPr lang="en-GB" sz="1400" b="1" dirty="0"/>
              <a:t>LSTM Performance Superiority</a:t>
            </a:r>
          </a:p>
          <a:p>
            <a:pPr marL="0" lvl="1" indent="0">
              <a:buNone/>
            </a:pPr>
            <a:r>
              <a:rPr lang="en-GB" sz="1400" dirty="0"/>
              <a:t>LSTM consistently ranked first across RMSE and MAE metrics on all datasets, showing clear superiority over other models.</a:t>
            </a:r>
          </a:p>
          <a:p>
            <a:pPr marL="0" indent="0">
              <a:spcBef>
                <a:spcPts val="2500"/>
              </a:spcBef>
              <a:buNone/>
            </a:pPr>
            <a:r>
              <a:rPr lang="en-GB" sz="1400" b="1" dirty="0"/>
              <a:t>Comparative Model Rankings</a:t>
            </a:r>
          </a:p>
          <a:p>
            <a:pPr marL="0" lvl="1" indent="0">
              <a:buNone/>
            </a:pPr>
            <a:r>
              <a:rPr lang="en-GB" sz="1400" dirty="0"/>
              <a:t>CNN and CNN–LSTM models alternated between second and third place depending on dataset complexity, baseline always last.</a:t>
            </a:r>
          </a:p>
          <a:p>
            <a:pPr marL="0" indent="0">
              <a:spcBef>
                <a:spcPts val="2500"/>
              </a:spcBef>
              <a:buNone/>
            </a:pPr>
            <a:r>
              <a:rPr lang="en-GB" sz="1400" b="1" dirty="0"/>
              <a:t>Visual Performance Summaries</a:t>
            </a:r>
          </a:p>
          <a:p>
            <a:pPr marL="0" lvl="1" indent="0">
              <a:buNone/>
            </a:pPr>
            <a:r>
              <a:rPr lang="en-GB" sz="1400" dirty="0"/>
              <a:t>Heatmaps and summary tables visually emphasise differences in RMSE and MAE, highlighting deep learning approach strengths and weaknesses.</a:t>
            </a:r>
          </a:p>
        </p:txBody>
      </p:sp>
    </p:spTree>
    <p:extLst>
      <p:ext uri="{BB962C8B-B14F-4D97-AF65-F5344CB8AC3E}">
        <p14:creationId xmlns:p14="http://schemas.microsoft.com/office/powerpoint/2010/main" val="5542100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1ED72E77-4CFF-D399-CAB7-208E8C2BEC06}"/>
              </a:ext>
            </a:extLst>
          </p:cNvPr>
          <p:cNvSpPr>
            <a:spLocks noGrp="1"/>
          </p:cNvSpPr>
          <p:nvPr>
            <p:ph type="title"/>
          </p:nvPr>
        </p:nvSpPr>
        <p:spPr>
          <a:xfrm>
            <a:off x="556531" y="2398315"/>
            <a:ext cx="4306824" cy="1477817"/>
          </a:xfrm>
        </p:spPr>
        <p:txBody>
          <a:bodyPr vert="horz" lIns="91440" tIns="45720" rIns="91440" bIns="45720" rtlCol="0" anchor="t">
            <a:normAutofit/>
          </a:bodyPr>
          <a:lstStyle/>
          <a:p>
            <a:pPr>
              <a:lnSpc>
                <a:spcPct val="90000"/>
              </a:lnSpc>
            </a:pPr>
            <a:r>
              <a:rPr lang="en-US" sz="3100" dirty="0"/>
              <a:t>Practical Implications for Aviation Maintenance</a:t>
            </a:r>
          </a:p>
        </p:txBody>
      </p:sp>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3FB125FC-8886-561E-227F-5FB32C05065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dirty="0"/>
              <a:t>Interpretation of RMSE in RUL</a:t>
            </a:r>
          </a:p>
          <a:p>
            <a:pPr marL="0" lvl="1" indent="0">
              <a:buNone/>
            </a:pPr>
            <a:r>
              <a:rPr lang="en-GB" sz="1400" dirty="0"/>
              <a:t>RMSE of about 18 cycles means predictions fall within ±19 cycles, offering a three-day scheduling buffer.</a:t>
            </a:r>
          </a:p>
          <a:p>
            <a:pPr marL="0" indent="0">
              <a:spcBef>
                <a:spcPts val="2500"/>
              </a:spcBef>
              <a:buNone/>
            </a:pPr>
            <a:r>
              <a:rPr lang="en-GB" sz="1400" b="1" dirty="0"/>
              <a:t>Cost Asymmetry of Errors</a:t>
            </a:r>
          </a:p>
          <a:p>
            <a:pPr marL="0" lvl="1" indent="0">
              <a:buNone/>
            </a:pPr>
            <a:r>
              <a:rPr lang="en-GB" sz="1400" dirty="0"/>
              <a:t>Early part replacement costs less than late failure risks, making conservative predictions safer in aviation.</a:t>
            </a:r>
          </a:p>
          <a:p>
            <a:pPr marL="0" indent="0">
              <a:spcBef>
                <a:spcPts val="2500"/>
              </a:spcBef>
              <a:buNone/>
            </a:pPr>
            <a:r>
              <a:rPr lang="en-GB" sz="1400" b="1" dirty="0"/>
              <a:t>Planner’s Operational Perspective</a:t>
            </a:r>
          </a:p>
          <a:p>
            <a:pPr marL="0" lvl="1" indent="0">
              <a:buNone/>
            </a:pPr>
            <a:r>
              <a:rPr lang="en-GB" sz="1400" dirty="0"/>
              <a:t>Predictive models support spare parts forecasting and workforce scheduling, enabling proactive maintenance planning.</a:t>
            </a:r>
          </a:p>
        </p:txBody>
      </p:sp>
    </p:spTree>
    <p:extLst>
      <p:ext uri="{BB962C8B-B14F-4D97-AF65-F5344CB8AC3E}">
        <p14:creationId xmlns:p14="http://schemas.microsoft.com/office/powerpoint/2010/main" val="366107742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19CC94E6-5EA6-0DB3-771F-18A523D753CE}"/>
              </a:ext>
            </a:extLst>
          </p:cNvPr>
          <p:cNvSpPr>
            <a:spLocks noGrp="1"/>
          </p:cNvSpPr>
          <p:nvPr>
            <p:ph type="ctrTitle"/>
          </p:nvPr>
        </p:nvSpPr>
        <p:spPr>
          <a:xfrm>
            <a:off x="559219" y="1115844"/>
            <a:ext cx="7680960" cy="4631911"/>
          </a:xfrm>
        </p:spPr>
        <p:txBody>
          <a:bodyPr anchor="b">
            <a:normAutofit/>
          </a:bodyPr>
          <a:lstStyle/>
          <a:p>
            <a:r>
              <a:rPr lang="en-GB" sz="6500"/>
              <a:t>Diagnostic and Error Analysis</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64319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DB4D553A-83A4-13C6-0CBB-FB99580AF61D}"/>
              </a:ext>
            </a:extLst>
          </p:cNvPr>
          <p:cNvSpPr>
            <a:spLocks noGrp="1"/>
          </p:cNvSpPr>
          <p:nvPr>
            <p:ph type="title"/>
          </p:nvPr>
        </p:nvSpPr>
        <p:spPr>
          <a:xfrm>
            <a:off x="640080" y="914401"/>
            <a:ext cx="3099816" cy="1477817"/>
          </a:xfrm>
        </p:spPr>
        <p:txBody>
          <a:bodyPr vert="horz" lIns="91440" tIns="45720" rIns="91440" bIns="45720" rtlCol="0" anchor="t">
            <a:normAutofit/>
          </a:bodyPr>
          <a:lstStyle/>
          <a:p>
            <a:pPr>
              <a:lnSpc>
                <a:spcPct val="90000"/>
              </a:lnSpc>
            </a:pPr>
            <a:r>
              <a:rPr lang="en-US" sz="2500" dirty="0"/>
              <a:t>FD001 Baseline Model: Calibration, Residuals, and Variability</a:t>
            </a:r>
          </a:p>
        </p:txBody>
      </p:sp>
      <p:pic>
        <p:nvPicPr>
          <p:cNvPr id="5" name="Content Placeholder 4" descr="A graph with blue dots&#10;&#10;AI-generated content may be incorrect">
            <a:extLst>
              <a:ext uri="{FF2B5EF4-FFF2-40B4-BE49-F238E27FC236}">
                <a16:creationId xmlns:a16="http://schemas.microsoft.com/office/drawing/2014/main" id="{324BBCC6-6726-4114-A6BC-2D7410D16802}"/>
              </a:ext>
            </a:extLst>
          </p:cNvPr>
          <p:cNvPicPr>
            <a:picLocks noGrp="1" noChangeAspect="1"/>
          </p:cNvPicPr>
          <p:nvPr>
            <p:ph sz="half" idx="1"/>
            <p:extLst>
              <p:ext uri="{E7BDC344-281C-4309-B0C6-D0EE65EED2A8}">
                <p202:designPr xmlns:p202="http://schemas.microsoft.com/office/powerpoint/2020/02/main">
                  <p202:designTagLst>
                    <p202:designTag name="ARCH:1:CLS" val="ConstrainedImage"/>
                    <p202:designTag name="ARCH:1:VSVAR" val="Large"/>
                  </p202:designTagLst>
                </p202:designPr>
              </p:ext>
            </p:extLst>
          </p:nvPr>
        </p:nvPicPr>
        <p:blipFill>
          <a:blip r:embed="rId3"/>
          <a:srcRect r="2941" b="2"/>
          <a:stretch>
            <a:fillRect/>
          </a:stretch>
        </p:blipFill>
        <p:spPr>
          <a:xfrm>
            <a:off x="1" y="2613892"/>
            <a:ext cx="3739895"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3739896"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68B8BAF-0A52-8BE5-FD15-2CF8EFBE42F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325537" y="1014984"/>
            <a:ext cx="7205472" cy="5288266"/>
          </a:xfrm>
        </p:spPr>
        <p:txBody>
          <a:bodyPr>
            <a:normAutofit/>
          </a:bodyPr>
          <a:lstStyle/>
          <a:p>
            <a:pPr marL="0" indent="0">
              <a:spcBef>
                <a:spcPts val="2500"/>
              </a:spcBef>
              <a:buNone/>
            </a:pPr>
            <a:r>
              <a:rPr lang="en-GB" sz="1400" b="1" dirty="0"/>
              <a:t>Calibration Bias in Predictions</a:t>
            </a:r>
          </a:p>
          <a:p>
            <a:pPr marL="0" lvl="1" indent="0">
              <a:buNone/>
            </a:pPr>
            <a:r>
              <a:rPr lang="en-GB" sz="1400" dirty="0"/>
              <a:t>Baseline model underestimates high RUL values and slightly overestimates low RUL, showing linear simplification limits.</a:t>
            </a:r>
          </a:p>
          <a:p>
            <a:pPr marL="0" indent="0">
              <a:spcBef>
                <a:spcPts val="2500"/>
              </a:spcBef>
              <a:buNone/>
            </a:pPr>
            <a:r>
              <a:rPr lang="en-GB" sz="1400" b="1" dirty="0"/>
              <a:t>Residual Error Distribution</a:t>
            </a:r>
          </a:p>
          <a:p>
            <a:pPr marL="0" lvl="1" indent="0">
              <a:buNone/>
            </a:pPr>
            <a:r>
              <a:rPr lang="en-GB" sz="1400" dirty="0"/>
              <a:t>Residuals show wide spread with a slight positive bias, indicating over-prediction near failure risk.</a:t>
            </a:r>
          </a:p>
          <a:p>
            <a:pPr marL="0" indent="0">
              <a:spcBef>
                <a:spcPts val="2500"/>
              </a:spcBef>
              <a:buNone/>
            </a:pPr>
            <a:r>
              <a:rPr lang="en-GB" sz="1400" b="1" dirty="0"/>
              <a:t>Per-Engine Prediction Variability</a:t>
            </a:r>
          </a:p>
          <a:p>
            <a:pPr marL="0" lvl="1" indent="0">
              <a:buNone/>
            </a:pPr>
            <a:r>
              <a:rPr lang="en-GB" sz="1400" dirty="0"/>
              <a:t>Significant engine-to-engine variability observed, baseline model lacks temporal memory to capture unique patterns.</a:t>
            </a:r>
          </a:p>
        </p:txBody>
      </p:sp>
    </p:spTree>
    <p:extLst>
      <p:ext uri="{BB962C8B-B14F-4D97-AF65-F5344CB8AC3E}">
        <p14:creationId xmlns:p14="http://schemas.microsoft.com/office/powerpoint/2010/main" val="37141148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824E776C-9EF2-9893-6A5D-AC262C7E3695}"/>
              </a:ext>
            </a:extLst>
          </p:cNvPr>
          <p:cNvSpPr>
            <a:spLocks noGrp="1"/>
          </p:cNvSpPr>
          <p:nvPr>
            <p:ph type="title"/>
          </p:nvPr>
        </p:nvSpPr>
        <p:spPr>
          <a:xfrm>
            <a:off x="640080" y="914401"/>
            <a:ext cx="3099816" cy="1477817"/>
          </a:xfrm>
        </p:spPr>
        <p:txBody>
          <a:bodyPr vert="horz" lIns="91440" tIns="45720" rIns="91440" bIns="45720" rtlCol="0" anchor="t">
            <a:normAutofit/>
          </a:bodyPr>
          <a:lstStyle/>
          <a:p>
            <a:pPr>
              <a:lnSpc>
                <a:spcPct val="90000"/>
              </a:lnSpc>
            </a:pPr>
            <a:r>
              <a:rPr lang="en-US" sz="2500"/>
              <a:t>FD002 CNN Model: Calibration, Residuals, and Variability</a:t>
            </a:r>
          </a:p>
        </p:txBody>
      </p:sp>
      <p:pic>
        <p:nvPicPr>
          <p:cNvPr id="5" name="Content Placeholder 4" descr="A graph with a red line&#10;&#10;AI-generated content may be incorrect">
            <a:extLst>
              <a:ext uri="{FF2B5EF4-FFF2-40B4-BE49-F238E27FC236}">
                <a16:creationId xmlns:a16="http://schemas.microsoft.com/office/drawing/2014/main" id="{4C6326D7-67F4-482F-BC95-3EC088A86667}"/>
              </a:ext>
            </a:extLst>
          </p:cNvPr>
          <p:cNvPicPr>
            <a:picLocks noGrp="1" noChangeAspect="1"/>
          </p:cNvPicPr>
          <p:nvPr>
            <p:ph sz="half" idx="1"/>
            <p:extLst>
              <p:ext uri="{E7BDC344-281C-4309-B0C6-D0EE65EED2A8}">
                <p202:designPr xmlns:p202="http://schemas.microsoft.com/office/powerpoint/2020/02/main">
                  <p202:designTagLst>
                    <p202:designTag name="ARCH:1:CLS" val="ConstrainedImage"/>
                    <p202:designTag name="ARCH:1:VSVAR" val="Large"/>
                  </p202:designTagLst>
                </p202:designPr>
              </p:ext>
            </p:extLst>
          </p:nvPr>
        </p:nvPicPr>
        <p:blipFill>
          <a:blip r:embed="rId3"/>
          <a:srcRect r="3" b="1354"/>
          <a:stretch>
            <a:fillRect/>
          </a:stretch>
        </p:blipFill>
        <p:spPr>
          <a:xfrm>
            <a:off x="1" y="2613892"/>
            <a:ext cx="3739895"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3739896"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773A186F-73C4-3267-12D6-236F8CACB82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325537" y="1014984"/>
            <a:ext cx="7205472" cy="5288266"/>
          </a:xfrm>
        </p:spPr>
        <p:txBody>
          <a:bodyPr>
            <a:normAutofit/>
          </a:bodyPr>
          <a:lstStyle/>
          <a:p>
            <a:pPr marL="0" indent="0">
              <a:spcBef>
                <a:spcPts val="2500"/>
              </a:spcBef>
              <a:buNone/>
            </a:pPr>
            <a:r>
              <a:rPr lang="en-GB" sz="1400" b="1"/>
              <a:t>Calibration Accuracy and Dispersion</a:t>
            </a:r>
          </a:p>
          <a:p>
            <a:pPr marL="0" lvl="1" indent="0">
              <a:buNone/>
            </a:pPr>
            <a:r>
              <a:rPr lang="en-GB" sz="1400"/>
              <a:t>CNN predictions align with true RUL trends at low values but show wider dispersion and over-prediction at higher RULs.</a:t>
            </a:r>
          </a:p>
          <a:p>
            <a:pPr marL="0" indent="0">
              <a:spcBef>
                <a:spcPts val="2500"/>
              </a:spcBef>
              <a:buNone/>
            </a:pPr>
            <a:r>
              <a:rPr lang="en-GB" sz="1400" b="1"/>
              <a:t>Residual Bias and Distribution</a:t>
            </a:r>
          </a:p>
          <a:p>
            <a:pPr marL="0" lvl="1" indent="0">
              <a:buNone/>
            </a:pPr>
            <a:r>
              <a:rPr lang="en-GB" sz="1400"/>
              <a:t>Residual plots show a negative bias with underestimation of RUL, favoring caution but risking premature maintenance.</a:t>
            </a:r>
          </a:p>
          <a:p>
            <a:pPr marL="0" indent="0">
              <a:spcBef>
                <a:spcPts val="2500"/>
              </a:spcBef>
              <a:buNone/>
            </a:pPr>
            <a:r>
              <a:rPr lang="en-GB" sz="1400" b="1"/>
              <a:t>Engine-Level Prediction Variability</a:t>
            </a:r>
          </a:p>
          <a:p>
            <a:pPr marL="0" lvl="1" indent="0">
              <a:buNone/>
            </a:pPr>
            <a:r>
              <a:rPr lang="en-GB" sz="1400"/>
              <a:t>Significant variability exists across engines, reflecting CNN struggles with regime shifts and generalization across conditions.</a:t>
            </a:r>
          </a:p>
          <a:p>
            <a:pPr marL="0" indent="0">
              <a:spcBef>
                <a:spcPts val="2500"/>
              </a:spcBef>
              <a:buNone/>
            </a:pPr>
            <a:r>
              <a:rPr lang="en-GB" sz="1400" b="1"/>
              <a:t>Short-Term vs Long-Term Performance</a:t>
            </a:r>
          </a:p>
          <a:p>
            <a:pPr marL="0" lvl="1" indent="0">
              <a:buNone/>
            </a:pPr>
            <a:r>
              <a:rPr lang="en-GB" sz="1400"/>
              <a:t>CNN performs well on short-term calibration but underestimates RUL at longer horizons, affecting fleet planning reliability.</a:t>
            </a:r>
          </a:p>
        </p:txBody>
      </p:sp>
    </p:spTree>
    <p:extLst>
      <p:ext uri="{BB962C8B-B14F-4D97-AF65-F5344CB8AC3E}">
        <p14:creationId xmlns:p14="http://schemas.microsoft.com/office/powerpoint/2010/main" val="18704815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6EB9ED87-3CD1-C144-4522-626B12E9A9FA}"/>
              </a:ext>
            </a:extLst>
          </p:cNvPr>
          <p:cNvSpPr>
            <a:spLocks noGrp="1"/>
          </p:cNvSpPr>
          <p:nvPr>
            <p:ph type="title"/>
          </p:nvPr>
        </p:nvSpPr>
        <p:spPr>
          <a:xfrm>
            <a:off x="640080" y="914401"/>
            <a:ext cx="3099816" cy="1477817"/>
          </a:xfrm>
        </p:spPr>
        <p:txBody>
          <a:bodyPr vert="horz" lIns="91440" tIns="45720" rIns="91440" bIns="45720" rtlCol="0" anchor="t">
            <a:normAutofit/>
          </a:bodyPr>
          <a:lstStyle/>
          <a:p>
            <a:pPr>
              <a:lnSpc>
                <a:spcPct val="90000"/>
              </a:lnSpc>
            </a:pPr>
            <a:r>
              <a:rPr lang="en-US" sz="2500"/>
              <a:t>FD003 LSTM Model: Calibration, Residuals, and Variability</a:t>
            </a:r>
          </a:p>
        </p:txBody>
      </p:sp>
      <p:pic>
        <p:nvPicPr>
          <p:cNvPr id="5" name="Content Placeholder 4" descr="A graph with a red line&#10;&#10;AI-generated content may be incorrect">
            <a:extLst>
              <a:ext uri="{FF2B5EF4-FFF2-40B4-BE49-F238E27FC236}">
                <a16:creationId xmlns:a16="http://schemas.microsoft.com/office/drawing/2014/main" id="{065FE07D-AF6D-4D80-BB85-56C96F1AA6EC}"/>
              </a:ext>
            </a:extLst>
          </p:cNvPr>
          <p:cNvPicPr>
            <a:picLocks noGrp="1" noChangeAspect="1"/>
          </p:cNvPicPr>
          <p:nvPr>
            <p:ph sz="half" idx="1"/>
            <p:extLst>
              <p:ext uri="{E7BDC344-281C-4309-B0C6-D0EE65EED2A8}">
                <p202:designPr xmlns:p202="http://schemas.microsoft.com/office/powerpoint/2020/02/main">
                  <p202:designTagLst>
                    <p202:designTag name="ARCH:1:CLS" val="ConstrainedImage"/>
                    <p202:designTag name="ARCH:1:VSVAR" val="Large"/>
                  </p202:designTagLst>
                </p202:designPr>
              </p:ext>
            </p:extLst>
          </p:nvPr>
        </p:nvPicPr>
        <p:blipFill>
          <a:blip r:embed="rId3"/>
          <a:srcRect r="3" b="609"/>
          <a:stretch>
            <a:fillRect/>
          </a:stretch>
        </p:blipFill>
        <p:spPr>
          <a:xfrm>
            <a:off x="1" y="2613892"/>
            <a:ext cx="3739895"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3739896"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9DF10017-5877-8552-0566-658711B696E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325537" y="1014984"/>
            <a:ext cx="7205472" cy="5288266"/>
          </a:xfrm>
        </p:spPr>
        <p:txBody>
          <a:bodyPr>
            <a:normAutofit/>
          </a:bodyPr>
          <a:lstStyle/>
          <a:p>
            <a:pPr marL="0" indent="0">
              <a:spcBef>
                <a:spcPts val="2500"/>
              </a:spcBef>
              <a:buNone/>
            </a:pPr>
            <a:r>
              <a:rPr lang="en-GB" sz="1400" b="1"/>
              <a:t>Model Calibration Accuracy</a:t>
            </a:r>
          </a:p>
          <a:p>
            <a:pPr marL="0" lvl="1" indent="0">
              <a:buNone/>
            </a:pPr>
            <a:r>
              <a:rPr lang="en-GB" sz="1400"/>
              <a:t>The LSTM model closely follows the ideal 45° line, showing accuracy across all RUL ranges and better calibration than previous datasets.</a:t>
            </a:r>
          </a:p>
          <a:p>
            <a:pPr marL="0" indent="0">
              <a:spcBef>
                <a:spcPts val="2500"/>
              </a:spcBef>
              <a:buNone/>
            </a:pPr>
            <a:r>
              <a:rPr lang="en-GB" sz="1400" b="1"/>
              <a:t>Residual Distribution and Bias</a:t>
            </a:r>
          </a:p>
          <a:p>
            <a:pPr marL="0" lvl="1" indent="0">
              <a:buNone/>
            </a:pPr>
            <a:r>
              <a:rPr lang="en-GB" sz="1400"/>
              <a:t>Residuals are centered around zero with a tight distribution, indicating the model is largely unbiased and balances over- and under-predictions.</a:t>
            </a:r>
          </a:p>
          <a:p>
            <a:pPr marL="0" indent="0">
              <a:spcBef>
                <a:spcPts val="2500"/>
              </a:spcBef>
              <a:buNone/>
            </a:pPr>
            <a:r>
              <a:rPr lang="en-GB" sz="1400" b="1"/>
              <a:t>Engine-Specific Prediction Consistency</a:t>
            </a:r>
          </a:p>
          <a:p>
            <a:pPr marL="0" lvl="1" indent="0">
              <a:buNone/>
            </a:pPr>
            <a:r>
              <a:rPr lang="en-GB" sz="1400"/>
              <a:t>Per-engine error variability is low as predicted values closely match actual lifespans, demonstrating the LSTM's ability to track individual degradation pathways.</a:t>
            </a:r>
          </a:p>
        </p:txBody>
      </p:sp>
    </p:spTree>
    <p:extLst>
      <p:ext uri="{BB962C8B-B14F-4D97-AF65-F5344CB8AC3E}">
        <p14:creationId xmlns:p14="http://schemas.microsoft.com/office/powerpoint/2010/main" val="32846691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1E47B1-6D49-B603-D4AB-6B723B9E416D}"/>
              </a:ext>
            </a:extLst>
          </p:cNvPr>
          <p:cNvSpPr>
            <a:spLocks noGrp="1"/>
          </p:cNvSpPr>
          <p:nvPr>
            <p:ph type="title"/>
          </p:nvPr>
        </p:nvSpPr>
        <p:spPr>
          <a:xfrm>
            <a:off x="640080" y="1371601"/>
            <a:ext cx="4297680" cy="1789608"/>
          </a:xfrm>
        </p:spPr>
        <p:txBody>
          <a:bodyPr vert="horz" lIns="91440" tIns="45720" rIns="91440" bIns="45720" rtlCol="0" anchor="t">
            <a:normAutofit/>
          </a:bodyPr>
          <a:lstStyle/>
          <a:p>
            <a:pPr>
              <a:lnSpc>
                <a:spcPct val="90000"/>
              </a:lnSpc>
            </a:pPr>
            <a:r>
              <a:rPr lang="en-US" sz="3100"/>
              <a:t>FD004 Hybrid Model: Calibration, Residuals, and Variability</a:t>
            </a:r>
          </a:p>
        </p:txBody>
      </p:sp>
      <p:cxnSp>
        <p:nvCxnSpPr>
          <p:cNvPr id="14" name="Straight Connector 13">
            <a:extLst>
              <a:ext uri="{FF2B5EF4-FFF2-40B4-BE49-F238E27FC236}">
                <a16:creationId xmlns:a16="http://schemas.microsoft.com/office/drawing/2014/main" id="{40BBF191-9CC8-4313-B1CA-8DF1A53AE4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5" name="Content Placeholder 4" descr="A graph with a red line&#10;&#10;AI-generated content may be incorrect">
            <a:extLst>
              <a:ext uri="{FF2B5EF4-FFF2-40B4-BE49-F238E27FC236}">
                <a16:creationId xmlns:a16="http://schemas.microsoft.com/office/drawing/2014/main" id="{40391AD8-6EEE-496D-9420-47B70560DCB1}"/>
              </a:ext>
            </a:extLst>
          </p:cNvPr>
          <p:cNvPicPr>
            <a:picLocks noGrp="1" noChangeAspect="1"/>
          </p:cNvPicPr>
          <p:nvPr>
            <p:ph sz="half" idx="1"/>
            <p:extLst>
              <p:ext uri="{E7BDC344-281C-4309-B0C6-D0EE65EED2A8}">
                <p202:designPr xmlns:p202="http://schemas.microsoft.com/office/powerpoint/2020/02/main">
                  <p202:designTagLst>
                    <p202:designTag name="ARCH:1:CLS" val="ConstrainedImage"/>
                    <p202:designTag name="ARCH:1:VSVAR" val="Large"/>
                  </p202:designTagLst>
                </p202:designPr>
              </p:ext>
            </p:extLst>
          </p:nvPr>
        </p:nvPicPr>
        <p:blipFill>
          <a:blip r:embed="rId3"/>
          <a:stretch>
            <a:fillRect/>
          </a:stretch>
        </p:blipFill>
        <p:spPr>
          <a:xfrm>
            <a:off x="716280" y="3552264"/>
            <a:ext cx="2731931" cy="2745660"/>
          </a:xfrm>
          <a:prstGeom prst="rect">
            <a:avLst/>
          </a:prstGeom>
        </p:spPr>
      </p:pic>
      <p:sp>
        <p:nvSpPr>
          <p:cNvPr id="4" name="Content Placeholder 3">
            <a:extLst>
              <a:ext uri="{FF2B5EF4-FFF2-40B4-BE49-F238E27FC236}">
                <a16:creationId xmlns:a16="http://schemas.microsoft.com/office/drawing/2014/main" id="{A3B25EBB-C59A-B29E-0C4D-2181D5C62CB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371601"/>
            <a:ext cx="5888736" cy="4926323"/>
          </a:xfrm>
        </p:spPr>
        <p:txBody>
          <a:bodyPr>
            <a:normAutofit/>
          </a:bodyPr>
          <a:lstStyle/>
          <a:p>
            <a:pPr marL="0" indent="0">
              <a:spcBef>
                <a:spcPts val="2500"/>
              </a:spcBef>
              <a:buNone/>
            </a:pPr>
            <a:r>
              <a:rPr lang="en-GB" sz="1400" b="1"/>
              <a:t>Model Calibration Performance</a:t>
            </a:r>
          </a:p>
          <a:p>
            <a:pPr marL="0" lvl="1" indent="0">
              <a:buNone/>
            </a:pPr>
            <a:r>
              <a:rPr lang="en-GB" sz="1400"/>
              <a:t>The CNN–LSTM model approximates the ideal calibration line but shows more spread than previous models, especially at mid to high RUL values.</a:t>
            </a:r>
          </a:p>
          <a:p>
            <a:pPr marL="0" indent="0">
              <a:spcBef>
                <a:spcPts val="2500"/>
              </a:spcBef>
              <a:buNone/>
            </a:pPr>
            <a:r>
              <a:rPr lang="en-GB" sz="1400" b="1"/>
              <a:t>Residual Error Analysis</a:t>
            </a:r>
          </a:p>
          <a:p>
            <a:pPr marL="0" lvl="1" indent="0">
              <a:buNone/>
            </a:pPr>
            <a:r>
              <a:rPr lang="en-GB" sz="1400"/>
              <a:t>Residuals are mostly within ±20 cycles but have heavy tails with some large errors, indicating occasional under- and over-predictions.</a:t>
            </a:r>
          </a:p>
          <a:p>
            <a:pPr marL="0" indent="0">
              <a:spcBef>
                <a:spcPts val="2500"/>
              </a:spcBef>
              <a:buNone/>
            </a:pPr>
            <a:r>
              <a:rPr lang="en-GB" sz="1400" b="1"/>
              <a:t>Per-Engine Prediction Variability</a:t>
            </a:r>
          </a:p>
          <a:p>
            <a:pPr marL="0" lvl="1" indent="0">
              <a:buNone/>
            </a:pPr>
            <a:r>
              <a:rPr lang="en-GB" sz="1400"/>
              <a:t>Prediction accuracy varies across engines; some show close tracking, while others suffer sharp under-predictions under complex fault conditions.</a:t>
            </a:r>
          </a:p>
          <a:p>
            <a:pPr marL="0" indent="0">
              <a:spcBef>
                <a:spcPts val="2500"/>
              </a:spcBef>
              <a:buNone/>
            </a:pPr>
            <a:r>
              <a:rPr lang="en-GB" sz="1400" b="1"/>
              <a:t>Model Strengths and Challenges</a:t>
            </a:r>
          </a:p>
          <a:p>
            <a:pPr marL="0" lvl="1" indent="0">
              <a:buNone/>
            </a:pPr>
            <a:r>
              <a:rPr lang="en-GB" sz="1400"/>
              <a:t>The hybrid model balances local and temporal feature learning but struggles with extreme variability, yet offers conservative early warnings for maintenance.</a:t>
            </a:r>
          </a:p>
        </p:txBody>
      </p:sp>
    </p:spTree>
    <p:extLst>
      <p:ext uri="{BB962C8B-B14F-4D97-AF65-F5344CB8AC3E}">
        <p14:creationId xmlns:p14="http://schemas.microsoft.com/office/powerpoint/2010/main" val="23329009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73AC538C-7319-B515-5E05-28107AAB01B6}"/>
              </a:ext>
            </a:extLst>
          </p:cNvPr>
          <p:cNvSpPr>
            <a:spLocks noGrp="1"/>
          </p:cNvSpPr>
          <p:nvPr>
            <p:ph type="ctrTitle"/>
          </p:nvPr>
        </p:nvSpPr>
        <p:spPr>
          <a:xfrm>
            <a:off x="559219" y="1115844"/>
            <a:ext cx="7680960" cy="4631911"/>
          </a:xfrm>
        </p:spPr>
        <p:txBody>
          <a:bodyPr anchor="b">
            <a:normAutofit/>
          </a:bodyPr>
          <a:lstStyle/>
          <a:p>
            <a:r>
              <a:rPr lang="en-GB" sz="6500"/>
              <a:t>Limitations, Threats to Validity, and Key Findings</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18367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9" name="Straight Connector 1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5CD518-B3CB-F815-DC2A-1C55A922E4FE}"/>
              </a:ext>
            </a:extLst>
          </p:cNvPr>
          <p:cNvSpPr>
            <a:spLocks noGrp="1"/>
          </p:cNvSpPr>
          <p:nvPr>
            <p:ph type="title"/>
          </p:nvPr>
        </p:nvSpPr>
        <p:spPr>
          <a:xfrm>
            <a:off x="640080" y="1371600"/>
            <a:ext cx="3502152" cy="3591463"/>
          </a:xfrm>
        </p:spPr>
        <p:txBody>
          <a:bodyPr vert="horz" lIns="91440" tIns="45720" rIns="91440" bIns="45720" rtlCol="0" anchor="t">
            <a:normAutofit/>
          </a:bodyPr>
          <a:lstStyle/>
          <a:p>
            <a:r>
              <a:rPr lang="en-US" sz="3700"/>
              <a:t>Data, Methodological, and Model-Related Limitations</a:t>
            </a:r>
          </a:p>
        </p:txBody>
      </p:sp>
      <p:sp>
        <p:nvSpPr>
          <p:cNvPr id="4" name="Content Placeholder 3">
            <a:extLst>
              <a:ext uri="{FF2B5EF4-FFF2-40B4-BE49-F238E27FC236}">
                <a16:creationId xmlns:a16="http://schemas.microsoft.com/office/drawing/2014/main" id="{34F50B23-02E0-C471-E84C-729A33F3CDA0}"/>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931664" y="1371601"/>
            <a:ext cx="6620256" cy="4926318"/>
          </a:xfrm>
        </p:spPr>
        <p:txBody>
          <a:bodyPr>
            <a:normAutofit/>
          </a:bodyPr>
          <a:lstStyle/>
          <a:p>
            <a:pPr marL="0" indent="0">
              <a:spcBef>
                <a:spcPts val="2500"/>
              </a:spcBef>
              <a:buNone/>
            </a:pPr>
            <a:r>
              <a:rPr lang="en-GB" sz="1400" b="1"/>
              <a:t>Dataset Limitations</a:t>
            </a:r>
          </a:p>
          <a:p>
            <a:pPr marL="0" lvl="1" indent="0">
              <a:buNone/>
            </a:pPr>
            <a:r>
              <a:rPr lang="en-GB" sz="1400"/>
              <a:t>The synthetic C-MAPSS dataset may not fully represent real-world engine behaviour due to controlled conditions.</a:t>
            </a:r>
          </a:p>
          <a:p>
            <a:pPr marL="0" indent="0">
              <a:spcBef>
                <a:spcPts val="2500"/>
              </a:spcBef>
              <a:buNone/>
            </a:pPr>
            <a:r>
              <a:rPr lang="en-GB" sz="1400" b="1"/>
              <a:t>Preprocessing and Training Constraints</a:t>
            </a:r>
          </a:p>
          <a:p>
            <a:pPr marL="0" lvl="1" indent="0">
              <a:buNone/>
            </a:pPr>
            <a:r>
              <a:rPr lang="en-GB" sz="1400"/>
              <a:t>Fixed preprocessing choices and limited hyperparameter tuning can bias models and limit exploration of optimal architectures.</a:t>
            </a:r>
          </a:p>
          <a:p>
            <a:pPr marL="0" indent="0">
              <a:spcBef>
                <a:spcPts val="2500"/>
              </a:spcBef>
              <a:buNone/>
            </a:pPr>
            <a:r>
              <a:rPr lang="en-GB" sz="1400" b="1"/>
              <a:t>Model Architecture Limitations</a:t>
            </a:r>
          </a:p>
          <a:p>
            <a:pPr marL="0" lvl="1" indent="0">
              <a:buNone/>
            </a:pPr>
            <a:r>
              <a:rPr lang="en-GB" sz="1400"/>
              <a:t>Chosen models have design trade-offs; simple baselines exaggerate performance gaps while complex hybrids risk suboptimal tuning.</a:t>
            </a:r>
          </a:p>
        </p:txBody>
      </p:sp>
      <p:cxnSp>
        <p:nvCxnSpPr>
          <p:cNvPr id="23" name="Straight Connector 22">
            <a:extLst>
              <a:ext uri="{FF2B5EF4-FFF2-40B4-BE49-F238E27FC236}">
                <a16:creationId xmlns:a16="http://schemas.microsoft.com/office/drawing/2014/main" id="{40BBF191-9CC8-4313-B1CA-8DF1A53AE4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63772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7E6D16-2690-9207-F26F-7E8829EFE4B3}"/>
              </a:ext>
            </a:extLst>
          </p:cNvPr>
          <p:cNvSpPr>
            <a:spLocks noGrp="1"/>
          </p:cNvSpPr>
          <p:nvPr>
            <p:ph type="ctrTitle"/>
          </p:nvPr>
        </p:nvSpPr>
        <p:spPr>
          <a:xfrm>
            <a:off x="914400" y="2599660"/>
            <a:ext cx="6592186" cy="2884107"/>
          </a:xfrm>
        </p:spPr>
        <p:txBody>
          <a:bodyPr anchor="b">
            <a:normAutofit/>
          </a:bodyPr>
          <a:lstStyle/>
          <a:p>
            <a:r>
              <a:rPr lang="en-GB"/>
              <a:t>Project Overview and Motivation</a:t>
            </a:r>
          </a:p>
        </p:txBody>
      </p:sp>
      <p:cxnSp>
        <p:nvCxnSpPr>
          <p:cNvPr id="18" name="Straight Connector 17">
            <a:extLst>
              <a:ext uri="{FF2B5EF4-FFF2-40B4-BE49-F238E27FC236}">
                <a16:creationId xmlns:a16="http://schemas.microsoft.com/office/drawing/2014/main" id="{8A5C8BF2-C035-4BFF-8802-A397238344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2570" y="5832631"/>
            <a:ext cx="10208830"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9515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9" name="Straight Connector 1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C3CF02-78D4-DDBB-8F7E-F91765CF6B9B}"/>
              </a:ext>
            </a:extLst>
          </p:cNvPr>
          <p:cNvSpPr>
            <a:spLocks noGrp="1"/>
          </p:cNvSpPr>
          <p:nvPr>
            <p:ph type="title"/>
          </p:nvPr>
        </p:nvSpPr>
        <p:spPr>
          <a:xfrm>
            <a:off x="640080" y="914400"/>
            <a:ext cx="3794760" cy="4144684"/>
          </a:xfrm>
        </p:spPr>
        <p:txBody>
          <a:bodyPr vert="horz" lIns="91440" tIns="45720" rIns="91440" bIns="45720" rtlCol="0" anchor="t">
            <a:normAutofit/>
          </a:bodyPr>
          <a:lstStyle/>
          <a:p>
            <a:r>
              <a:rPr lang="en-US"/>
              <a:t>Evaluation and Generalisability Concerns</a:t>
            </a:r>
          </a:p>
        </p:txBody>
      </p:sp>
      <p:sp>
        <p:nvSpPr>
          <p:cNvPr id="4" name="Content Placeholder 3">
            <a:extLst>
              <a:ext uri="{FF2B5EF4-FFF2-40B4-BE49-F238E27FC236}">
                <a16:creationId xmlns:a16="http://schemas.microsoft.com/office/drawing/2014/main" id="{2E5E8E87-2CC2-9D60-4509-17311B46F32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148072" y="1051559"/>
            <a:ext cx="6382937" cy="5248656"/>
          </a:xfrm>
        </p:spPr>
        <p:txBody>
          <a:bodyPr>
            <a:normAutofit/>
          </a:bodyPr>
          <a:lstStyle/>
          <a:p>
            <a:pPr marL="0" indent="0">
              <a:spcBef>
                <a:spcPts val="2500"/>
              </a:spcBef>
              <a:buNone/>
            </a:pPr>
            <a:r>
              <a:rPr lang="en-GB" sz="1400" b="1"/>
              <a:t>Limitations of Evaluation Metrics</a:t>
            </a:r>
          </a:p>
          <a:p>
            <a:pPr marL="0" lvl="1" indent="0">
              <a:buNone/>
            </a:pPr>
            <a:r>
              <a:rPr lang="en-GB" sz="1400"/>
              <a:t>RMSE and MAE treat early and late prediction errors equally, masking critical cost differences in PHM contexts.</a:t>
            </a:r>
          </a:p>
          <a:p>
            <a:pPr marL="0" indent="0">
              <a:spcBef>
                <a:spcPts val="2500"/>
              </a:spcBef>
              <a:buNone/>
            </a:pPr>
            <a:r>
              <a:rPr lang="en-GB" sz="1400" b="1"/>
              <a:t>Impact of Outliers and Averaging</a:t>
            </a:r>
          </a:p>
          <a:p>
            <a:pPr marL="0" lvl="1" indent="0">
              <a:buNone/>
            </a:pPr>
            <a:r>
              <a:rPr lang="en-GB" sz="1400"/>
              <a:t>Outliers skew RMSE, and averaging results hides per-engine variability crucial for fleet management.</a:t>
            </a:r>
          </a:p>
          <a:p>
            <a:pPr marL="0" indent="0">
              <a:spcBef>
                <a:spcPts val="2500"/>
              </a:spcBef>
              <a:buNone/>
            </a:pPr>
            <a:r>
              <a:rPr lang="en-GB" sz="1400" b="1"/>
              <a:t>Challenges in Generalising Findings</a:t>
            </a:r>
          </a:p>
          <a:p>
            <a:pPr marL="0" lvl="1" indent="0">
              <a:buNone/>
            </a:pPr>
            <a:r>
              <a:rPr lang="en-GB" sz="1400"/>
              <a:t>Real aviation fleets have complex data and operating conditions not captured by simulations, limiting direct generalisation.</a:t>
            </a:r>
          </a:p>
          <a:p>
            <a:pPr marL="0" indent="0">
              <a:spcBef>
                <a:spcPts val="2500"/>
              </a:spcBef>
              <a:buNone/>
            </a:pPr>
            <a:r>
              <a:rPr lang="en-GB" sz="1400" b="1"/>
              <a:t>Industrial Deployment Considerations</a:t>
            </a:r>
          </a:p>
          <a:p>
            <a:pPr marL="0" lvl="1" indent="0">
              <a:buNone/>
            </a:pPr>
            <a:r>
              <a:rPr lang="en-GB" sz="1400"/>
              <a:t>Deploying models like LSTM requires retraining with real data and integration with maintenance processes for reliability.</a:t>
            </a:r>
          </a:p>
        </p:txBody>
      </p:sp>
      <p:cxnSp>
        <p:nvCxnSpPr>
          <p:cNvPr id="23" name="Straight Connector 22">
            <a:extLst>
              <a:ext uri="{FF2B5EF4-FFF2-40B4-BE49-F238E27FC236}">
                <a16:creationId xmlns:a16="http://schemas.microsoft.com/office/drawing/2014/main" id="{10694E1F-471C-4340-BE4B-28F2BF7D7A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627278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91652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9" name="Straight Connector 1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EBDF78A-11D1-ECD2-7DC4-336DE5F240B1}"/>
              </a:ext>
            </a:extLst>
          </p:cNvPr>
          <p:cNvSpPr>
            <a:spLocks noGrp="1"/>
          </p:cNvSpPr>
          <p:nvPr>
            <p:ph type="title"/>
          </p:nvPr>
        </p:nvSpPr>
        <p:spPr>
          <a:xfrm>
            <a:off x="640080" y="914399"/>
            <a:ext cx="4425406" cy="5021967"/>
          </a:xfrm>
        </p:spPr>
        <p:txBody>
          <a:bodyPr vert="horz" lIns="91440" tIns="45720" rIns="91440" bIns="45720" rtlCol="0" anchor="t">
            <a:normAutofit/>
          </a:bodyPr>
          <a:lstStyle/>
          <a:p>
            <a:r>
              <a:rPr lang="en-US" sz="4800"/>
              <a:t>Summary of Key Findings and Practical Takeaways</a:t>
            </a:r>
          </a:p>
        </p:txBody>
      </p:sp>
      <p:sp>
        <p:nvSpPr>
          <p:cNvPr id="4" name="Content Placeholder 3">
            <a:extLst>
              <a:ext uri="{FF2B5EF4-FFF2-40B4-BE49-F238E27FC236}">
                <a16:creationId xmlns:a16="http://schemas.microsoft.com/office/drawing/2014/main" id="{A3C4056D-2A36-4AD8-A537-F8F95154144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878286" y="1052945"/>
            <a:ext cx="5652723" cy="5247269"/>
          </a:xfrm>
        </p:spPr>
        <p:txBody>
          <a:bodyPr>
            <a:normAutofit/>
          </a:bodyPr>
          <a:lstStyle/>
          <a:p>
            <a:pPr marL="0" indent="0">
              <a:spcBef>
                <a:spcPts val="2500"/>
              </a:spcBef>
              <a:buNone/>
            </a:pPr>
            <a:r>
              <a:rPr lang="en-GB" sz="1400" b="1"/>
              <a:t>LSTM Model Performance</a:t>
            </a:r>
          </a:p>
          <a:p>
            <a:pPr marL="0" lvl="1" indent="0">
              <a:buNone/>
            </a:pPr>
            <a:r>
              <a:rPr lang="en-GB" sz="1400"/>
              <a:t>LSTM outperformed other models with the lowest error rates across multiple fault datasets, showing robustness in dual and multi-condition faults.</a:t>
            </a:r>
          </a:p>
          <a:p>
            <a:pPr marL="0" indent="0">
              <a:spcBef>
                <a:spcPts val="2500"/>
              </a:spcBef>
              <a:buNone/>
            </a:pPr>
            <a:r>
              <a:rPr lang="en-GB" sz="1400" b="1"/>
              <a:t>CNN Limitations</a:t>
            </a:r>
          </a:p>
          <a:p>
            <a:pPr marL="0" lvl="1" indent="0">
              <a:buNone/>
            </a:pPr>
            <a:r>
              <a:rPr lang="en-GB" sz="1400"/>
              <a:t>CNN models struggled with regime shifts and variability in operating conditions, demonstrating limits in convolutional approaches alone.</a:t>
            </a:r>
          </a:p>
          <a:p>
            <a:pPr marL="0" indent="0">
              <a:spcBef>
                <a:spcPts val="2500"/>
              </a:spcBef>
              <a:buNone/>
            </a:pPr>
            <a:r>
              <a:rPr lang="en-GB" sz="1400" b="1"/>
              <a:t>Hybrid CNN-LSTM Insights</a:t>
            </a:r>
          </a:p>
          <a:p>
            <a:pPr marL="0" lvl="1" indent="0">
              <a:buNone/>
            </a:pPr>
            <a:r>
              <a:rPr lang="en-GB" sz="1400"/>
              <a:t>The hybrid CNN-LSTM model showed competitive results but lacked the consistency of pure LSTM, highlighting sensitivity in hybrid architectures.</a:t>
            </a:r>
          </a:p>
          <a:p>
            <a:pPr marL="0" indent="0">
              <a:spcBef>
                <a:spcPts val="2500"/>
              </a:spcBef>
              <a:buNone/>
            </a:pPr>
            <a:r>
              <a:rPr lang="en-GB" sz="1400" b="1"/>
              <a:t>Practical Impact and Limitations</a:t>
            </a:r>
          </a:p>
          <a:p>
            <a:pPr marL="0" lvl="1" indent="0">
              <a:buNone/>
            </a:pPr>
            <a:r>
              <a:rPr lang="en-GB" sz="1400"/>
              <a:t>Model errors translate to operational buffers informing proactive maintenance; limitations include synthetic data and fixed design choices.</a:t>
            </a:r>
          </a:p>
        </p:txBody>
      </p:sp>
      <p:cxnSp>
        <p:nvCxnSpPr>
          <p:cNvPr id="23" name="Straight Connector 22">
            <a:extLst>
              <a:ext uri="{FF2B5EF4-FFF2-40B4-BE49-F238E27FC236}">
                <a16:creationId xmlns:a16="http://schemas.microsoft.com/office/drawing/2014/main" id="{B209265E-E0D7-493B-97CE-2263D50C3F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6274602"/>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2492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8ACEC9-FE48-B253-A7AC-BCD58C1457B2}"/>
              </a:ext>
            </a:extLst>
          </p:cNvPr>
          <p:cNvSpPr>
            <a:spLocks noGrp="1"/>
          </p:cNvSpPr>
          <p:nvPr>
            <p:ph type="title"/>
          </p:nvPr>
        </p:nvSpPr>
        <p:spPr>
          <a:xfrm>
            <a:off x="640080" y="914400"/>
            <a:ext cx="6291472" cy="1097280"/>
          </a:xfrm>
        </p:spPr>
        <p:txBody>
          <a:bodyPr anchor="t">
            <a:normAutofit/>
          </a:bodyPr>
          <a:lstStyle/>
          <a:p>
            <a:r>
              <a:rPr lang="en-GB"/>
              <a:t>Conclusion</a:t>
            </a:r>
          </a:p>
        </p:txBody>
      </p:sp>
      <p:cxnSp>
        <p:nvCxnSpPr>
          <p:cNvPr id="26" name="Straight Connector 25">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11" name="Content Placeholder 2">
            <a:extLst>
              <a:ext uri="{FF2B5EF4-FFF2-40B4-BE49-F238E27FC236}">
                <a16:creationId xmlns:a16="http://schemas.microsoft.com/office/drawing/2014/main" id="{AA8537D0-D13E-C6DF-E39E-B8FDF0CCF55B}"/>
              </a:ext>
            </a:extLst>
          </p:cNvPr>
          <p:cNvGraphicFramePr>
            <a:graphicFrameLocks noGrp="1"/>
          </p:cNvGraphicFramePr>
          <p:nvPr>
            <p:ph idx="1"/>
            <p:extLst>
              <p:ext uri="{D42A27DB-BD31-4B8C-83A1-F6EECF244321}">
                <p14:modId xmlns:p14="http://schemas.microsoft.com/office/powerpoint/2010/main" val="3982639789"/>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640080" y="2176036"/>
          <a:ext cx="6291472" cy="41239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7959109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790B45B7-5A7B-0175-9577-7FB5C2089FBD}"/>
              </a:ext>
            </a:extLst>
          </p:cNvPr>
          <p:cNvSpPr>
            <a:spLocks noGrp="1"/>
          </p:cNvSpPr>
          <p:nvPr>
            <p:ph type="title"/>
          </p:nvPr>
        </p:nvSpPr>
        <p:spPr>
          <a:xfrm>
            <a:off x="640080" y="914401"/>
            <a:ext cx="4306824" cy="1477817"/>
          </a:xfrm>
        </p:spPr>
        <p:txBody>
          <a:bodyPr vert="horz" lIns="91440" tIns="45720" rIns="91440" bIns="45720" rtlCol="0" anchor="t">
            <a:normAutofit/>
          </a:bodyPr>
          <a:lstStyle/>
          <a:p>
            <a:pPr>
              <a:lnSpc>
                <a:spcPct val="90000"/>
              </a:lnSpc>
            </a:pPr>
            <a:r>
              <a:rPr lang="en-US" sz="2800"/>
              <a:t>Aviation Industry Context and Maintenance Challenges</a:t>
            </a:r>
          </a:p>
        </p:txBody>
      </p:sp>
      <p:pic>
        <p:nvPicPr>
          <p:cNvPr id="5" name="Content Placeholder 4" descr="Plane on tarmac">
            <a:extLst>
              <a:ext uri="{FF2B5EF4-FFF2-40B4-BE49-F238E27FC236}">
                <a16:creationId xmlns:a16="http://schemas.microsoft.com/office/drawing/2014/main" id="{B1D7C004-2B09-43DC-8653-4DBBD45A98A2}"/>
              </a:ext>
            </a:extLst>
          </p:cNvPr>
          <p:cNvPicPr>
            <a:picLocks noGrp="1" noChangeAspect="1"/>
          </p:cNvPicPr>
          <p:nvPr>
            <p:ph sz="half" idx="1"/>
          </p:nvPr>
        </p:nvPicPr>
        <p:blipFill>
          <a:blip r:embed="rId3"/>
          <a:srcRect l="18499" r="15128" b="-1"/>
          <a:stretch>
            <a:fillRect/>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9027381F-EF20-CD6C-709C-D1AEC9C562D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GB" sz="1400" b="1"/>
              <a:t>Economic Impact of Aviation</a:t>
            </a:r>
          </a:p>
          <a:p>
            <a:pPr marL="0" lvl="1" indent="0">
              <a:buNone/>
            </a:pPr>
            <a:r>
              <a:rPr lang="en-GB" sz="1400"/>
              <a:t>Global aviation supports over 40 million flights annually and contributes more than USD 3.5 trillion to the global GDP.</a:t>
            </a:r>
          </a:p>
          <a:p>
            <a:pPr marL="0" indent="0">
              <a:spcBef>
                <a:spcPts val="2500"/>
              </a:spcBef>
              <a:buNone/>
            </a:pPr>
            <a:r>
              <a:rPr lang="en-GB" sz="1400" b="1"/>
              <a:t>Aircraft Utilization</a:t>
            </a:r>
          </a:p>
          <a:p>
            <a:pPr marL="0" lvl="1" indent="0">
              <a:buNone/>
            </a:pPr>
            <a:r>
              <a:rPr lang="en-GB" sz="1400"/>
              <a:t>Airbus A320s operate up to six flight cycles daily, carrying 150–180 passengers, influencing operational costs and revenues.</a:t>
            </a:r>
          </a:p>
          <a:p>
            <a:pPr marL="0" indent="0">
              <a:spcBef>
                <a:spcPts val="2500"/>
              </a:spcBef>
              <a:buNone/>
            </a:pPr>
            <a:r>
              <a:rPr lang="en-GB" sz="1400" b="1"/>
              <a:t>Maintenance Challenges</a:t>
            </a:r>
          </a:p>
          <a:p>
            <a:pPr marL="0" lvl="1" indent="0">
              <a:buNone/>
            </a:pPr>
            <a:r>
              <a:rPr lang="en-GB" sz="1400"/>
              <a:t>Unplanned downtime due to engine failures causes significant financial losses and disrupts flight schedules.</a:t>
            </a:r>
          </a:p>
          <a:p>
            <a:pPr marL="0" indent="0">
              <a:spcBef>
                <a:spcPts val="2500"/>
              </a:spcBef>
              <a:buNone/>
            </a:pPr>
            <a:r>
              <a:rPr lang="en-GB" sz="1400" b="1"/>
              <a:t>Shift to Predictive Maintenance</a:t>
            </a:r>
          </a:p>
          <a:p>
            <a:pPr marL="0" lvl="1" indent="0">
              <a:buNone/>
            </a:pPr>
            <a:r>
              <a:rPr lang="en-GB" sz="1400"/>
              <a:t>Predictive solutions are required to forecast failures and reduce disruptive unplanned maintenance in aviation.</a:t>
            </a:r>
          </a:p>
        </p:txBody>
      </p:sp>
    </p:spTree>
    <p:extLst>
      <p:ext uri="{BB962C8B-B14F-4D97-AF65-F5344CB8AC3E}">
        <p14:creationId xmlns:p14="http://schemas.microsoft.com/office/powerpoint/2010/main" val="35328959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9" name="Straight Connector 1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3" name="Rectangle 22">
            <a:extLst>
              <a:ext uri="{FF2B5EF4-FFF2-40B4-BE49-F238E27FC236}">
                <a16:creationId xmlns:a16="http://schemas.microsoft.com/office/drawing/2014/main" id="{18EE42F0-2470-417A-8666-6E3266FEB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9671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13" name="Picture 12" descr="A network diagram with circles and dots&#10;&#10;AI-generated content may be incorrect.">
            <a:extLst>
              <a:ext uri="{FF2B5EF4-FFF2-40B4-BE49-F238E27FC236}">
                <a16:creationId xmlns:a16="http://schemas.microsoft.com/office/drawing/2014/main" id="{3FCABD14-D5B9-5D24-2391-7529A698E41A}"/>
              </a:ext>
            </a:extLst>
          </p:cNvPr>
          <p:cNvPicPr>
            <a:picLocks noChangeAspect="1"/>
          </p:cNvPicPr>
          <p:nvPr/>
        </p:nvPicPr>
        <p:blipFill>
          <a:blip r:embed="rId3">
            <a:alphaModFix amt="40000"/>
          </a:blip>
          <a:srcRect l="17812" r="10990" b="-1"/>
          <a:stretch>
            <a:fillRect/>
          </a:stretch>
        </p:blipFill>
        <p:spPr>
          <a:xfrm>
            <a:off x="2553" y="10"/>
            <a:ext cx="5694160" cy="6857990"/>
          </a:xfrm>
          <a:prstGeom prst="rect">
            <a:avLst/>
          </a:prstGeom>
        </p:spPr>
      </p:pic>
      <p:sp>
        <p:nvSpPr>
          <p:cNvPr id="2" name="Title 1">
            <a:extLst>
              <a:ext uri="{FF2B5EF4-FFF2-40B4-BE49-F238E27FC236}">
                <a16:creationId xmlns:a16="http://schemas.microsoft.com/office/drawing/2014/main" id="{EFF159C0-0D79-E31A-98F4-59B50E17470E}"/>
              </a:ext>
            </a:extLst>
          </p:cNvPr>
          <p:cNvSpPr>
            <a:spLocks noGrp="1"/>
          </p:cNvSpPr>
          <p:nvPr>
            <p:ph type="title"/>
          </p:nvPr>
        </p:nvSpPr>
        <p:spPr>
          <a:xfrm>
            <a:off x="642520" y="1583827"/>
            <a:ext cx="4023360" cy="4111315"/>
          </a:xfrm>
        </p:spPr>
        <p:txBody>
          <a:bodyPr vert="horz" lIns="91440" tIns="45720" rIns="91440" bIns="45720" rtlCol="0" anchor="b">
            <a:normAutofit/>
          </a:bodyPr>
          <a:lstStyle/>
          <a:p>
            <a:r>
              <a:rPr lang="en-US">
                <a:solidFill>
                  <a:srgbClr val="FFFFFF"/>
                </a:solidFill>
              </a:rPr>
              <a:t>Project Aim: Deep Learning for RUL Prediction Using Digital Twins</a:t>
            </a:r>
          </a:p>
        </p:txBody>
      </p:sp>
      <p:cxnSp>
        <p:nvCxnSpPr>
          <p:cNvPr id="25" name="Straight Connector 24">
            <a:extLst>
              <a:ext uri="{FF2B5EF4-FFF2-40B4-BE49-F238E27FC236}">
                <a16:creationId xmlns:a16="http://schemas.microsoft.com/office/drawing/2014/main" id="{B90DD1AA-9FC9-0AF2-B563-CA13C179FB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8720" y="604092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0B89F3E-2484-5365-E8DE-8CF01FBF564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245353" y="667512"/>
            <a:ext cx="5285656" cy="5630412"/>
          </a:xfrm>
        </p:spPr>
        <p:txBody>
          <a:bodyPr>
            <a:normAutofit/>
          </a:bodyPr>
          <a:lstStyle/>
          <a:p>
            <a:pPr marL="0" indent="0">
              <a:spcBef>
                <a:spcPts val="2500"/>
              </a:spcBef>
              <a:buNone/>
            </a:pPr>
            <a:r>
              <a:rPr lang="en-GB" sz="1400" b="1"/>
              <a:t>RUL Prediction Importance</a:t>
            </a:r>
          </a:p>
          <a:p>
            <a:pPr marL="0" lvl="1" indent="0">
              <a:buNone/>
            </a:pPr>
            <a:r>
              <a:rPr lang="en-GB" sz="1400"/>
              <a:t>Predicting Remaining Useful Life helps reduce unplanned maintenance and operational disruptions in aviation.</a:t>
            </a:r>
          </a:p>
          <a:p>
            <a:pPr marL="0" indent="0">
              <a:spcBef>
                <a:spcPts val="2500"/>
              </a:spcBef>
              <a:buNone/>
            </a:pPr>
            <a:r>
              <a:rPr lang="en-GB" sz="1400" b="1"/>
              <a:t>C-MAPSS Dataset Usage</a:t>
            </a:r>
          </a:p>
          <a:p>
            <a:pPr marL="0" lvl="1" indent="0">
              <a:buNone/>
            </a:pPr>
            <a:r>
              <a:rPr lang="en-GB" sz="1400"/>
              <a:t>The NASA C-MAPSS dataset provides multivariate time-series run-to-failure data for turbofan engines.</a:t>
            </a:r>
          </a:p>
          <a:p>
            <a:pPr marL="0" indent="0">
              <a:spcBef>
                <a:spcPts val="2500"/>
              </a:spcBef>
              <a:buNone/>
            </a:pPr>
            <a:r>
              <a:rPr lang="en-GB" sz="1400" b="1"/>
              <a:t>Deep Learning Models Applied</a:t>
            </a:r>
          </a:p>
          <a:p>
            <a:pPr marL="0" lvl="1" indent="0">
              <a:buNone/>
            </a:pPr>
            <a:r>
              <a:rPr lang="en-GB" sz="1400"/>
              <a:t>CNNs extract spatial features while LSTMs capture temporal dependencies for RUL prediction.</a:t>
            </a:r>
          </a:p>
          <a:p>
            <a:pPr marL="0" indent="0">
              <a:spcBef>
                <a:spcPts val="2500"/>
              </a:spcBef>
              <a:buNone/>
            </a:pPr>
            <a:r>
              <a:rPr lang="en-GB" sz="1400" b="1"/>
              <a:t>Digital Twin Integration</a:t>
            </a:r>
          </a:p>
          <a:p>
            <a:pPr marL="0" lvl="1" indent="0">
              <a:buNone/>
            </a:pPr>
            <a:r>
              <a:rPr lang="en-GB" sz="1400"/>
              <a:t>Digital twins combine real-time sensor data and predictive models to enable proactive maintenance decisions.</a:t>
            </a:r>
          </a:p>
        </p:txBody>
      </p:sp>
    </p:spTree>
    <p:extLst>
      <p:ext uri="{BB962C8B-B14F-4D97-AF65-F5344CB8AC3E}">
        <p14:creationId xmlns:p14="http://schemas.microsoft.com/office/powerpoint/2010/main" val="186575293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E750EC65-87C8-245A-911F-A3CA926A6608}"/>
              </a:ext>
            </a:extLst>
          </p:cNvPr>
          <p:cNvSpPr>
            <a:spLocks noGrp="1"/>
          </p:cNvSpPr>
          <p:nvPr>
            <p:ph type="ctrTitle"/>
          </p:nvPr>
        </p:nvSpPr>
        <p:spPr>
          <a:xfrm>
            <a:off x="559219" y="1115844"/>
            <a:ext cx="7680960" cy="4631911"/>
          </a:xfrm>
        </p:spPr>
        <p:txBody>
          <a:bodyPr anchor="b">
            <a:normAutofit/>
          </a:bodyPr>
          <a:lstStyle/>
          <a:p>
            <a:r>
              <a:rPr lang="en-GB" sz="6500"/>
              <a:t>Problem Definition and Objectives</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1589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8BC56D-E333-E802-3C34-8F93A1F57B2A}"/>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Central Challenge and Dataset Benchmark</a:t>
            </a:r>
          </a:p>
        </p:txBody>
      </p:sp>
      <p:pic>
        <p:nvPicPr>
          <p:cNvPr id="5" name="Content Placeholder 4" descr="Aircraft jet engine turbine toned image">
            <a:extLst>
              <a:ext uri="{FF2B5EF4-FFF2-40B4-BE49-F238E27FC236}">
                <a16:creationId xmlns:a16="http://schemas.microsoft.com/office/drawing/2014/main" id="{56977DF7-10EE-4BA0-89E1-57D5663D7EDD}"/>
              </a:ext>
            </a:extLst>
          </p:cNvPr>
          <p:cNvPicPr>
            <a:picLocks noGrp="1" noChangeAspect="1"/>
          </p:cNvPicPr>
          <p:nvPr>
            <p:ph sz="half" idx="1"/>
          </p:nvPr>
        </p:nvPicPr>
        <p:blipFill>
          <a:blip r:embed="rId3"/>
          <a:srcRect l="8880" r="8623" b="1"/>
          <a:stretch>
            <a:fillRect/>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1B407C60-E233-5DE1-764C-A5274EB0881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GB" sz="1400" b="1" dirty="0"/>
              <a:t>Central Prediction Challenge</a:t>
            </a:r>
          </a:p>
          <a:p>
            <a:pPr marL="0" lvl="1" indent="0">
              <a:buNone/>
            </a:pPr>
            <a:r>
              <a:rPr lang="en-GB" sz="1400" dirty="0"/>
              <a:t>The main challenge is accurately predicting remaining operational cycles before failure with confidence.</a:t>
            </a:r>
          </a:p>
          <a:p>
            <a:pPr marL="0" indent="0">
              <a:spcBef>
                <a:spcPts val="2500"/>
              </a:spcBef>
              <a:buNone/>
            </a:pPr>
            <a:r>
              <a:rPr lang="en-GB" sz="1400" b="1" dirty="0"/>
              <a:t>Deep Learning Approaches</a:t>
            </a:r>
          </a:p>
          <a:p>
            <a:pPr marL="0" lvl="1" indent="0">
              <a:buNone/>
            </a:pPr>
            <a:r>
              <a:rPr lang="en-GB" sz="1400" dirty="0"/>
              <a:t>The project compares CNN and LSTM models to enhance prediction accuracy for remaining useful life.</a:t>
            </a:r>
          </a:p>
          <a:p>
            <a:pPr marL="0" indent="0">
              <a:spcBef>
                <a:spcPts val="2500"/>
              </a:spcBef>
              <a:buNone/>
            </a:pPr>
            <a:r>
              <a:rPr lang="en-GB" sz="1400" b="1" dirty="0"/>
              <a:t>NASA C-MAPSS Dataset</a:t>
            </a:r>
          </a:p>
          <a:p>
            <a:pPr marL="0" lvl="1" indent="0">
              <a:buNone/>
            </a:pPr>
            <a:r>
              <a:rPr lang="en-GB" sz="1400" dirty="0"/>
              <a:t>The C-MAPSS dataset simulates engine degradation with varied conditions, serving as a key benchmark.</a:t>
            </a:r>
          </a:p>
        </p:txBody>
      </p:sp>
    </p:spTree>
    <p:extLst>
      <p:ext uri="{BB962C8B-B14F-4D97-AF65-F5344CB8AC3E}">
        <p14:creationId xmlns:p14="http://schemas.microsoft.com/office/powerpoint/2010/main" val="10485841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5" name="Straight Connector 24">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6" name="Rectangle 25">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33E188-430D-622A-AA71-B6A73F7B8F31}"/>
              </a:ext>
            </a:extLst>
          </p:cNvPr>
          <p:cNvSpPr>
            <a:spLocks noGrp="1"/>
          </p:cNvSpPr>
          <p:nvPr>
            <p:ph type="title"/>
          </p:nvPr>
        </p:nvSpPr>
        <p:spPr>
          <a:xfrm>
            <a:off x="5793149" y="1371600"/>
            <a:ext cx="5737859" cy="1097280"/>
          </a:xfrm>
        </p:spPr>
        <p:txBody>
          <a:bodyPr vert="horz" lIns="91440" tIns="45720" rIns="91440" bIns="45720" rtlCol="0" anchor="t">
            <a:normAutofit/>
          </a:bodyPr>
          <a:lstStyle/>
          <a:p>
            <a:pPr>
              <a:lnSpc>
                <a:spcPct val="90000"/>
              </a:lnSpc>
            </a:pPr>
            <a:r>
              <a:rPr lang="en-US" sz="3400"/>
              <a:t>Project Aim and Key Objectives</a:t>
            </a:r>
          </a:p>
        </p:txBody>
      </p:sp>
      <p:pic>
        <p:nvPicPr>
          <p:cNvPr id="8" name="Content Placeholder 7" descr="Advertising with solid fill">
            <a:extLst>
              <a:ext uri="{FF2B5EF4-FFF2-40B4-BE49-F238E27FC236}">
                <a16:creationId xmlns:a16="http://schemas.microsoft.com/office/drawing/2014/main" id="{630713A0-6692-9B1A-B617-F90C26D03810}"/>
              </a:ext>
            </a:extLst>
          </p:cNvPr>
          <p:cNvPicPr>
            <a:picLocks noGrp="1" noChangeAspect="1"/>
          </p:cNvPicPr>
          <p:nvPr>
            <p:ph sz="half" idx="1"/>
          </p:nvPr>
        </p:nvPicPr>
        <p:blipFill>
          <a:blip r:embed="rId3">
            <a:extLst>
              <a:ext uri="{96DAC541-7B7A-43D3-8B79-37D633B846F1}">
                <asvg:svgBlip xmlns:asvg="http://schemas.microsoft.com/office/drawing/2016/SVG/main" r:embed="rId4"/>
              </a:ext>
            </a:extLst>
          </a:blip>
          <a:stretch>
            <a:fillRect/>
          </a:stretch>
        </p:blipFill>
        <p:spPr>
          <a:xfrm>
            <a:off x="713232" y="1956816"/>
            <a:ext cx="4343400" cy="4343400"/>
          </a:xfrm>
          <a:prstGeom prst="rect">
            <a:avLst/>
          </a:prstGeom>
        </p:spPr>
      </p:pic>
      <p:cxnSp>
        <p:nvCxnSpPr>
          <p:cNvPr id="27" name="Straight Connector 26">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66301"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6B77C02D-B783-BFFB-CC84-06D0DC174C6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793149" y="2633236"/>
            <a:ext cx="5737860" cy="3666980"/>
          </a:xfrm>
        </p:spPr>
        <p:txBody>
          <a:bodyPr>
            <a:normAutofit/>
          </a:bodyPr>
          <a:lstStyle/>
          <a:p>
            <a:pPr marL="0" indent="0">
              <a:lnSpc>
                <a:spcPct val="110000"/>
              </a:lnSpc>
              <a:spcBef>
                <a:spcPts val="2500"/>
              </a:spcBef>
              <a:buNone/>
            </a:pPr>
            <a:r>
              <a:rPr lang="en-GB" sz="1100" b="1"/>
              <a:t>Research Focus</a:t>
            </a:r>
          </a:p>
          <a:p>
            <a:pPr marL="0" lvl="1" indent="0">
              <a:lnSpc>
                <a:spcPct val="110000"/>
              </a:lnSpc>
              <a:buNone/>
            </a:pPr>
            <a:r>
              <a:rPr lang="en-GB" sz="1100"/>
              <a:t>Investigate deep learning models to predict Remaining Useful Life of machinery using Digital Twin and NASA datasets.</a:t>
            </a:r>
          </a:p>
          <a:p>
            <a:pPr marL="0" indent="0">
              <a:lnSpc>
                <a:spcPct val="110000"/>
              </a:lnSpc>
              <a:spcBef>
                <a:spcPts val="2500"/>
              </a:spcBef>
              <a:buNone/>
            </a:pPr>
            <a:r>
              <a:rPr lang="en-GB" sz="1100" b="1"/>
              <a:t>Literature and Techniques Review</a:t>
            </a:r>
          </a:p>
          <a:p>
            <a:pPr marL="0" lvl="1" indent="0">
              <a:lnSpc>
                <a:spcPct val="110000"/>
              </a:lnSpc>
              <a:buNone/>
            </a:pPr>
            <a:r>
              <a:rPr lang="en-GB" sz="1100"/>
              <a:t>Conduct a literature review on Digital Twin in predictive maintenance and analyse deep learning RUL prediction methods.</a:t>
            </a:r>
          </a:p>
          <a:p>
            <a:pPr marL="0" indent="0">
              <a:lnSpc>
                <a:spcPct val="110000"/>
              </a:lnSpc>
              <a:spcBef>
                <a:spcPts val="2500"/>
              </a:spcBef>
              <a:buNone/>
            </a:pPr>
            <a:r>
              <a:rPr lang="en-GB" sz="1100" b="1"/>
              <a:t>Model Development and Evaluation</a:t>
            </a:r>
          </a:p>
          <a:p>
            <a:pPr marL="0" lvl="1" indent="0">
              <a:lnSpc>
                <a:spcPct val="110000"/>
              </a:lnSpc>
              <a:buNone/>
            </a:pPr>
            <a:r>
              <a:rPr lang="en-GB" sz="1100"/>
              <a:t>Develop deep learning models and evaluate using performance metrics like RMSE and MAE on C-MAPSS datasets.</a:t>
            </a:r>
          </a:p>
          <a:p>
            <a:pPr marL="0" indent="0">
              <a:lnSpc>
                <a:spcPct val="110000"/>
              </a:lnSpc>
              <a:spcBef>
                <a:spcPts val="2500"/>
              </a:spcBef>
              <a:buNone/>
            </a:pPr>
            <a:r>
              <a:rPr lang="en-GB" sz="1100" b="1"/>
              <a:t>Industrial Impact Assessment</a:t>
            </a:r>
          </a:p>
          <a:p>
            <a:pPr marL="0" lvl="1" indent="0">
              <a:lnSpc>
                <a:spcPct val="110000"/>
              </a:lnSpc>
              <a:buNone/>
            </a:pPr>
            <a:r>
              <a:rPr lang="en-GB" sz="1100"/>
              <a:t>Assess implications for aviation industry and predictive maintenance improvement through model comparisons.</a:t>
            </a:r>
          </a:p>
        </p:txBody>
      </p:sp>
    </p:spTree>
    <p:extLst>
      <p:ext uri="{BB962C8B-B14F-4D97-AF65-F5344CB8AC3E}">
        <p14:creationId xmlns:p14="http://schemas.microsoft.com/office/powerpoint/2010/main" val="213346855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FD1D2CD-954D-4C4D-B505-05EAD159B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9635923D-CD31-025A-E415-C68D0C87627C}"/>
              </a:ext>
            </a:extLst>
          </p:cNvPr>
          <p:cNvSpPr>
            <a:spLocks noGrp="1"/>
          </p:cNvSpPr>
          <p:nvPr>
            <p:ph type="ctrTitle"/>
          </p:nvPr>
        </p:nvSpPr>
        <p:spPr>
          <a:xfrm>
            <a:off x="514117" y="952500"/>
            <a:ext cx="4124557" cy="3524250"/>
          </a:xfrm>
        </p:spPr>
        <p:txBody>
          <a:bodyPr>
            <a:normAutofit/>
          </a:bodyPr>
          <a:lstStyle/>
          <a:p>
            <a:pPr>
              <a:lnSpc>
                <a:spcPct val="90000"/>
              </a:lnSpc>
            </a:pPr>
            <a:r>
              <a:rPr lang="en-GB" sz="4900" dirty="0"/>
              <a:t>Technical Background: Digital Twins, PHM, and RUL</a:t>
            </a:r>
          </a:p>
        </p:txBody>
      </p:sp>
      <p:cxnSp>
        <p:nvCxnSpPr>
          <p:cNvPr id="19" name="Straight Connector 18">
            <a:extLst>
              <a:ext uri="{FF2B5EF4-FFF2-40B4-BE49-F238E27FC236}">
                <a16:creationId xmlns:a16="http://schemas.microsoft.com/office/drawing/2014/main" id="{A2D508B3-A66C-833E-D929-8DC21163567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2088" y="4882722"/>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13" name="Picture 12" descr="A digital network connection">
            <a:extLst>
              <a:ext uri="{FF2B5EF4-FFF2-40B4-BE49-F238E27FC236}">
                <a16:creationId xmlns:a16="http://schemas.microsoft.com/office/drawing/2014/main" id="{0EE8C0ED-20FC-2D7B-C601-BBD18EF0A050}"/>
              </a:ext>
            </a:extLst>
          </p:cNvPr>
          <p:cNvPicPr>
            <a:picLocks noChangeAspect="1"/>
          </p:cNvPicPr>
          <p:nvPr/>
        </p:nvPicPr>
        <p:blipFill>
          <a:blip r:embed="rId3"/>
          <a:srcRect r="14613"/>
          <a:stretch>
            <a:fillRect/>
          </a:stretch>
        </p:blipFill>
        <p:spPr>
          <a:xfrm>
            <a:off x="5261956" y="10"/>
            <a:ext cx="6930043" cy="6857990"/>
          </a:xfrm>
          <a:prstGeom prst="rect">
            <a:avLst/>
          </a:prstGeom>
        </p:spPr>
      </p:pic>
    </p:spTree>
    <p:extLst>
      <p:ext uri="{BB962C8B-B14F-4D97-AF65-F5344CB8AC3E}">
        <p14:creationId xmlns:p14="http://schemas.microsoft.com/office/powerpoint/2010/main" val="972605680"/>
      </p:ext>
    </p:extLst>
  </p:cSld>
  <p:clrMapOvr>
    <a:masterClrMapping/>
  </p:clrMapOvr>
  <p:transition>
    <p:fade/>
  </p:transition>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TotalTime>
  <Words>12973</Words>
  <Application>Microsoft Office PowerPoint</Application>
  <PresentationFormat>Widescreen</PresentationFormat>
  <Paragraphs>267</Paragraphs>
  <Slides>32</Slides>
  <Notes>32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Aptos</vt:lpstr>
      <vt:lpstr>Arial</vt:lpstr>
      <vt:lpstr>Bierstadt</vt:lpstr>
      <vt:lpstr>Calibri</vt:lpstr>
      <vt:lpstr>Grandview Display</vt:lpstr>
      <vt:lpstr>DashVTI</vt:lpstr>
      <vt:lpstr>Presentation Structure for Video Aid: Predicting Remaining Useful Life of Digital Twin Engines</vt:lpstr>
      <vt:lpstr>Agenda Items</vt:lpstr>
      <vt:lpstr>Project Overview and Motivation</vt:lpstr>
      <vt:lpstr>Aviation Industry Context and Maintenance Challenges</vt:lpstr>
      <vt:lpstr>Project Aim: Deep Learning for RUL Prediction Using Digital Twins</vt:lpstr>
      <vt:lpstr>Problem Definition and Objectives</vt:lpstr>
      <vt:lpstr>Central Challenge and Dataset Benchmark</vt:lpstr>
      <vt:lpstr>Project Aim and Key Objectives</vt:lpstr>
      <vt:lpstr>Technical Background: Digital Twins, PHM, and RUL</vt:lpstr>
      <vt:lpstr>Prognostics and Health Management (PHM) Functions and Evolution</vt:lpstr>
      <vt:lpstr>Defining Remaining Useful Life (RUL) and Its Importance</vt:lpstr>
      <vt:lpstr>Approach and Methodology</vt:lpstr>
      <vt:lpstr>Preprocessing Steps</vt:lpstr>
      <vt:lpstr>Model Development: Baseline, LSTM, CNN, and Hybrid</vt:lpstr>
      <vt:lpstr>Evaluation Metrics and Framework</vt:lpstr>
      <vt:lpstr>Dataset Exploration and Preprocessing Insights</vt:lpstr>
      <vt:lpstr>FD001–FD004: Dataset Characteristics and Implications</vt:lpstr>
      <vt:lpstr>Preprocessing Strategies Across Datasets</vt:lpstr>
      <vt:lpstr>Model Performance and Comparative Analysis</vt:lpstr>
      <vt:lpstr>Model Architectures and Training Summaries</vt:lpstr>
      <vt:lpstr>Performance Results: RMSE, MAE, and Visual Summaries</vt:lpstr>
      <vt:lpstr>Practical Implications for Aviation Maintenance</vt:lpstr>
      <vt:lpstr>Diagnostic and Error Analysis</vt:lpstr>
      <vt:lpstr>FD001 Baseline Model: Calibration, Residuals, and Variability</vt:lpstr>
      <vt:lpstr>FD002 CNN Model: Calibration, Residuals, and Variability</vt:lpstr>
      <vt:lpstr>FD003 LSTM Model: Calibration, Residuals, and Variability</vt:lpstr>
      <vt:lpstr>FD004 Hybrid Model: Calibration, Residuals, and Variability</vt:lpstr>
      <vt:lpstr>Limitations, Threats to Validity, and Key Findings</vt:lpstr>
      <vt:lpstr>Data, Methodological, and Model-Related Limitations</vt:lpstr>
      <vt:lpstr>Evaluation and Generalisability Concerns</vt:lpstr>
      <vt:lpstr>Summary of Key Findings and Practical Takeaways</vt:lpstr>
      <vt:lpstr>Conclusion</vt:lpstr>
    </vt:vector>
  </TitlesOfParts>
  <Company>SAFRAN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BAH Mamadou (SAFRAN LANDING SYSTEMS)</dc:creator>
  <cp:lastModifiedBy>BAH Mamadou (SAFRAN LANDING SYSTEMS)</cp:lastModifiedBy>
  <cp:revision>4</cp:revision>
  <dcterms:created xsi:type="dcterms:W3CDTF">2025-08-31T13:09:06Z</dcterms:created>
  <dcterms:modified xsi:type="dcterms:W3CDTF">2025-08-31T13:27:47Z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24ffcea-f25b-491e-9dc9-834516f3550e_Enabled">
    <vt:lpwstr>true</vt:lpwstr>
  </property>
  <property fmtid="{D5CDD505-2E9C-101B-9397-08002B2CF9AE}" pid="3" name="MSIP_Label_024ffcea-f25b-491e-9dc9-834516f3550e_SetDate">
    <vt:lpwstr>2025-08-31T13:13:47Z</vt:lpwstr>
  </property>
  <property fmtid="{D5CDD505-2E9C-101B-9397-08002B2CF9AE}" pid="4" name="MSIP_Label_024ffcea-f25b-491e-9dc9-834516f3550e_Method">
    <vt:lpwstr>Standard</vt:lpwstr>
  </property>
  <property fmtid="{D5CDD505-2E9C-101B-9397-08002B2CF9AE}" pid="5" name="MSIP_Label_024ffcea-f25b-491e-9dc9-834516f3550e_Name">
    <vt:lpwstr>C2 - restricted</vt:lpwstr>
  </property>
  <property fmtid="{D5CDD505-2E9C-101B-9397-08002B2CF9AE}" pid="6" name="MSIP_Label_024ffcea-f25b-491e-9dc9-834516f3550e_SiteId">
    <vt:lpwstr>d52b49b7-0c8f-4d89-8c4f-f20517306e08</vt:lpwstr>
  </property>
  <property fmtid="{D5CDD505-2E9C-101B-9397-08002B2CF9AE}" pid="7" name="MSIP_Label_024ffcea-f25b-491e-9dc9-834516f3550e_ActionId">
    <vt:lpwstr>5d3cb539-8d80-4e25-b347-5205f0fdee10</vt:lpwstr>
  </property>
  <property fmtid="{D5CDD505-2E9C-101B-9397-08002B2CF9AE}" pid="8" name="MSIP_Label_024ffcea-f25b-491e-9dc9-834516f3550e_ContentBits">
    <vt:lpwstr>1</vt:lpwstr>
  </property>
  <property fmtid="{D5CDD505-2E9C-101B-9397-08002B2CF9AE}" pid="9" name="MSIP_Label_024ffcea-f25b-491e-9dc9-834516f3550e_Tag">
    <vt:lpwstr>10, 1, 2, 1</vt:lpwstr>
  </property>
  <property fmtid="{D5CDD505-2E9C-101B-9397-08002B2CF9AE}" pid="10" name="ClassificationContentMarkingHeaderLocations">
    <vt:lpwstr>Office Theme:8</vt:lpwstr>
  </property>
  <property fmtid="{D5CDD505-2E9C-101B-9397-08002B2CF9AE}" pid="11" name="ClassificationContentMarkingHeaderText">
    <vt:lpwstr>C2 - Confidential</vt:lpwstr>
  </property>
</Properties>
</file>

<file path=docProps/thumbnail.jpeg>
</file>